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</p:sldMasterIdLst>
  <p:notesMasterIdLst>
    <p:notesMasterId r:id="rId47"/>
  </p:notesMasterIdLst>
  <p:sldIdLst>
    <p:sldId id="256" r:id="rId2"/>
    <p:sldId id="311" r:id="rId3"/>
    <p:sldId id="260" r:id="rId4"/>
    <p:sldId id="323" r:id="rId5"/>
    <p:sldId id="326" r:id="rId6"/>
    <p:sldId id="313" r:id="rId7"/>
    <p:sldId id="324" r:id="rId8"/>
    <p:sldId id="329" r:id="rId9"/>
    <p:sldId id="355" r:id="rId10"/>
    <p:sldId id="356" r:id="rId11"/>
    <p:sldId id="314" r:id="rId12"/>
    <p:sldId id="328" r:id="rId13"/>
    <p:sldId id="327" r:id="rId14"/>
    <p:sldId id="315" r:id="rId15"/>
    <p:sldId id="330" r:id="rId16"/>
    <p:sldId id="331" r:id="rId17"/>
    <p:sldId id="332" r:id="rId18"/>
    <p:sldId id="333" r:id="rId19"/>
    <p:sldId id="334" r:id="rId20"/>
    <p:sldId id="335" r:id="rId21"/>
    <p:sldId id="316" r:id="rId22"/>
    <p:sldId id="337" r:id="rId23"/>
    <p:sldId id="317" r:id="rId24"/>
    <p:sldId id="336" r:id="rId25"/>
    <p:sldId id="359" r:id="rId26"/>
    <p:sldId id="364" r:id="rId27"/>
    <p:sldId id="318" r:id="rId28"/>
    <p:sldId id="338" r:id="rId29"/>
    <p:sldId id="339" r:id="rId30"/>
    <p:sldId id="319" r:id="rId31"/>
    <p:sldId id="340" r:id="rId32"/>
    <p:sldId id="320" r:id="rId33"/>
    <p:sldId id="342" r:id="rId34"/>
    <p:sldId id="343" r:id="rId35"/>
    <p:sldId id="344" r:id="rId36"/>
    <p:sldId id="345" r:id="rId37"/>
    <p:sldId id="346" r:id="rId38"/>
    <p:sldId id="321" r:id="rId39"/>
    <p:sldId id="360" r:id="rId40"/>
    <p:sldId id="361" r:id="rId41"/>
    <p:sldId id="362" r:id="rId42"/>
    <p:sldId id="363" r:id="rId43"/>
    <p:sldId id="322" r:id="rId44"/>
    <p:sldId id="353" r:id="rId45"/>
    <p:sldId id="347" r:id="rId46"/>
  </p:sldIdLst>
  <p:sldSz cx="9144000" cy="5143500" type="screen16x9"/>
  <p:notesSz cx="6858000" cy="9144000"/>
  <p:embeddedFontLst>
    <p:embeddedFont>
      <p:font typeface="Anaheim" panose="02020500000000000000" charset="0"/>
      <p:regular r:id="rId48"/>
    </p:embeddedFont>
    <p:embeddedFont>
      <p:font typeface="Bebas Neue" panose="02020500000000000000" charset="0"/>
      <p:regular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Gideon Roman" panose="02020500000000000000" charset="0"/>
      <p:regular r:id="rId55"/>
    </p:embeddedFont>
    <p:embeddedFont>
      <p:font typeface="Gilda Display" panose="02020500000000000000" charset="0"/>
      <p:regular r:id="rId56"/>
    </p:embeddedFont>
    <p:embeddedFont>
      <p:font typeface="標楷體" panose="03000509000000000000" pitchFamily="65" charset="-12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6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1EC13-452B-4707-AAD6-3572D59FB95D}">
  <a:tblStyle styleId="{59A1EC13-452B-4707-AAD6-3572D59FB9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C5958E9-2BF9-4348-859E-7640B68409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60" autoAdjust="0"/>
    <p:restoredTop sz="95164" autoAdjust="0"/>
  </p:normalViewPr>
  <p:slideViewPr>
    <p:cSldViewPr snapToGrid="0">
      <p:cViewPr varScale="1">
        <p:scale>
          <a:sx n="144" d="100"/>
          <a:sy n="144" d="100"/>
        </p:scale>
        <p:origin x="870" y="102"/>
      </p:cViewPr>
      <p:guideLst>
        <p:guide pos="2880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8128beda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8128beda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83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574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782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27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5837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3916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790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99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231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0471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525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495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6848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1988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178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ed77b9bf9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ed77b9bf9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744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32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230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811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d77b9bf9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d77b9bf9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03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d77b9bf9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d77b9bf9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9287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01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2309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1821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86487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ed77b9bf9a_0_129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ed77b9bf9a_0_129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137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7249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829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493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586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1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87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95050"/>
            <a:ext cx="9144000" cy="91641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grpSp>
        <p:nvGrpSpPr>
          <p:cNvPr id="10" name="Google Shape;10;p2"/>
          <p:cNvGrpSpPr/>
          <p:nvPr/>
        </p:nvGrpSpPr>
        <p:grpSpPr>
          <a:xfrm>
            <a:off x="130250" y="143975"/>
            <a:ext cx="8896225" cy="232500"/>
            <a:chOff x="130250" y="143975"/>
            <a:chExt cx="8896225" cy="232500"/>
          </a:xfrm>
        </p:grpSpPr>
        <p:sp>
          <p:nvSpPr>
            <p:cNvPr id="11" name="Google Shape;11;p2"/>
            <p:cNvSpPr/>
            <p:nvPr/>
          </p:nvSpPr>
          <p:spPr>
            <a:xfrm>
              <a:off x="7586775" y="143975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30250" y="143975"/>
              <a:ext cx="489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36200" y="2030100"/>
            <a:ext cx="5871600" cy="1610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i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2615C9-4081-40CE-9A18-47A8BBB9F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8"/>
          <p:cNvGrpSpPr/>
          <p:nvPr/>
        </p:nvGrpSpPr>
        <p:grpSpPr>
          <a:xfrm>
            <a:off x="7400" y="136100"/>
            <a:ext cx="10339950" cy="6784275"/>
            <a:chOff x="7400" y="136100"/>
            <a:chExt cx="10339950" cy="6784275"/>
          </a:xfrm>
        </p:grpSpPr>
        <p:sp>
          <p:nvSpPr>
            <p:cNvPr id="130" name="Google Shape;130;p18"/>
            <p:cNvSpPr/>
            <p:nvPr/>
          </p:nvSpPr>
          <p:spPr>
            <a:xfrm>
              <a:off x="87675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7400" y="3736500"/>
              <a:ext cx="9144000" cy="1405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 flipH="1">
              <a:off x="5892050" y="869375"/>
              <a:ext cx="4455300" cy="60510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87675" y="5395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title" idx="2" hasCustomPrompt="1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614EE54B-C564-4651-867A-FCE56083DCD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4"/>
          <p:cNvGrpSpPr/>
          <p:nvPr/>
        </p:nvGrpSpPr>
        <p:grpSpPr>
          <a:xfrm>
            <a:off x="0" y="4150800"/>
            <a:ext cx="9144000" cy="992700"/>
            <a:chOff x="0" y="4150800"/>
            <a:chExt cx="9144000" cy="992700"/>
          </a:xfrm>
        </p:grpSpPr>
        <p:sp>
          <p:nvSpPr>
            <p:cNvPr id="179" name="Google Shape;179;p24"/>
            <p:cNvSpPr/>
            <p:nvPr/>
          </p:nvSpPr>
          <p:spPr>
            <a:xfrm rot="10800000" flipH="1">
              <a:off x="0" y="4150800"/>
              <a:ext cx="9144000" cy="99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217150" y="4719925"/>
              <a:ext cx="1773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217150" y="4371500"/>
              <a:ext cx="1226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82" name="Google Shape;182;p24"/>
          <p:cNvSpPr txBox="1">
            <a:spLocks noGrp="1"/>
          </p:cNvSpPr>
          <p:nvPr>
            <p:ph type="subTitle" idx="1"/>
          </p:nvPr>
        </p:nvSpPr>
        <p:spPr>
          <a:xfrm>
            <a:off x="4923123" y="2725676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2"/>
          </p:nvPr>
        </p:nvSpPr>
        <p:spPr>
          <a:xfrm>
            <a:off x="1443773" y="2725678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3"/>
          </p:nvPr>
        </p:nvSpPr>
        <p:spPr>
          <a:xfrm>
            <a:off x="1443773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4"/>
          </p:nvPr>
        </p:nvSpPr>
        <p:spPr>
          <a:xfrm>
            <a:off x="4923127" y="2264600"/>
            <a:ext cx="27771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B74C518-B2D2-42C1-B064-099051EADD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5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sp>
          <p:nvSpPr>
            <p:cNvPr id="189" name="Google Shape;189;p25"/>
            <p:cNvSpPr/>
            <p:nvPr/>
          </p:nvSpPr>
          <p:spPr>
            <a:xfrm rot="10800000" flipH="1">
              <a:off x="0" y="-99"/>
              <a:ext cx="9144000" cy="122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316450" y="471992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2852600" y="4719925"/>
              <a:ext cx="71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2" name="Google Shape;192;p25"/>
          <p:cNvSpPr txBox="1">
            <a:spLocks noGrp="1"/>
          </p:cNvSpPr>
          <p:nvPr>
            <p:ph type="subTitle" idx="1"/>
          </p:nvPr>
        </p:nvSpPr>
        <p:spPr>
          <a:xfrm>
            <a:off x="4985198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subTitle" idx="2"/>
          </p:nvPr>
        </p:nvSpPr>
        <p:spPr>
          <a:xfrm>
            <a:off x="1211002" y="1406325"/>
            <a:ext cx="2947800" cy="30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1FBB3FF-882C-444D-82DF-800C12EA34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6"/>
          <p:cNvGrpSpPr/>
          <p:nvPr/>
        </p:nvGrpSpPr>
        <p:grpSpPr>
          <a:xfrm>
            <a:off x="422350" y="7350"/>
            <a:ext cx="8721475" cy="5128800"/>
            <a:chOff x="422350" y="7350"/>
            <a:chExt cx="8721475" cy="5128800"/>
          </a:xfrm>
        </p:grpSpPr>
        <p:sp>
          <p:nvSpPr>
            <p:cNvPr id="197" name="Google Shape;197;p26"/>
            <p:cNvSpPr/>
            <p:nvPr/>
          </p:nvSpPr>
          <p:spPr>
            <a:xfrm rot="10800000" flipH="1">
              <a:off x="8430725" y="7350"/>
              <a:ext cx="713100" cy="512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422350" y="4604000"/>
              <a:ext cx="15252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825400" y="2807041"/>
            <a:ext cx="224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2"/>
          </p:nvPr>
        </p:nvSpPr>
        <p:spPr>
          <a:xfrm>
            <a:off x="3450746" y="2807041"/>
            <a:ext cx="224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ubTitle" idx="3"/>
          </p:nvPr>
        </p:nvSpPr>
        <p:spPr>
          <a:xfrm>
            <a:off x="6076098" y="2807041"/>
            <a:ext cx="224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4"/>
          </p:nvPr>
        </p:nvSpPr>
        <p:spPr>
          <a:xfrm>
            <a:off x="825403" y="23737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ubTitle" idx="5"/>
          </p:nvPr>
        </p:nvSpPr>
        <p:spPr>
          <a:xfrm>
            <a:off x="3450750" y="23737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ubTitle" idx="6"/>
          </p:nvPr>
        </p:nvSpPr>
        <p:spPr>
          <a:xfrm>
            <a:off x="6076097" y="23737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28D30A1-5005-4B24-A15A-7571D85FAE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5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28"/>
          <p:cNvGrpSpPr/>
          <p:nvPr/>
        </p:nvGrpSpPr>
        <p:grpSpPr>
          <a:xfrm>
            <a:off x="0" y="7350"/>
            <a:ext cx="9141424" cy="5128800"/>
            <a:chOff x="0" y="7350"/>
            <a:chExt cx="9141424" cy="5128800"/>
          </a:xfrm>
        </p:grpSpPr>
        <p:sp>
          <p:nvSpPr>
            <p:cNvPr id="221" name="Google Shape;221;p28"/>
            <p:cNvSpPr/>
            <p:nvPr/>
          </p:nvSpPr>
          <p:spPr>
            <a:xfrm>
              <a:off x="4402300" y="4818231"/>
              <a:ext cx="4696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 rot="10800000" flipH="1">
              <a:off x="0" y="7350"/>
              <a:ext cx="713100" cy="512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23" name="Google Shape;223;p28"/>
            <p:cNvSpPr txBox="1"/>
            <p:nvPr/>
          </p:nvSpPr>
          <p:spPr>
            <a:xfrm>
              <a:off x="8430724" y="3815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853025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2"/>
          </p:nvPr>
        </p:nvSpPr>
        <p:spPr>
          <a:xfrm>
            <a:off x="3491400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8"/>
          <p:cNvSpPr txBox="1">
            <a:spLocks noGrp="1"/>
          </p:cNvSpPr>
          <p:nvPr>
            <p:ph type="subTitle" idx="3"/>
          </p:nvPr>
        </p:nvSpPr>
        <p:spPr>
          <a:xfrm>
            <a:off x="2172212" y="3868547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4"/>
          </p:nvPr>
        </p:nvSpPr>
        <p:spPr>
          <a:xfrm>
            <a:off x="6129775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8"/>
          <p:cNvSpPr txBox="1">
            <a:spLocks noGrp="1"/>
          </p:cNvSpPr>
          <p:nvPr>
            <p:ph type="subTitle" idx="5"/>
          </p:nvPr>
        </p:nvSpPr>
        <p:spPr>
          <a:xfrm>
            <a:off x="4810588" y="3868547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6"/>
          </p:nvPr>
        </p:nvSpPr>
        <p:spPr>
          <a:xfrm>
            <a:off x="853025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subTitle" idx="7"/>
          </p:nvPr>
        </p:nvSpPr>
        <p:spPr>
          <a:xfrm>
            <a:off x="3491400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8"/>
          </p:nvPr>
        </p:nvSpPr>
        <p:spPr>
          <a:xfrm>
            <a:off x="6129775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ubTitle" idx="9"/>
          </p:nvPr>
        </p:nvSpPr>
        <p:spPr>
          <a:xfrm>
            <a:off x="2172212" y="3537747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13"/>
          </p:nvPr>
        </p:nvSpPr>
        <p:spPr>
          <a:xfrm>
            <a:off x="4810588" y="3537748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DE0C95D-CA86-420E-8B42-126DEEA64F6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9"/>
          <p:cNvGrpSpPr/>
          <p:nvPr/>
        </p:nvGrpSpPr>
        <p:grpSpPr>
          <a:xfrm>
            <a:off x="0" y="143975"/>
            <a:ext cx="9144000" cy="4999525"/>
            <a:chOff x="0" y="143975"/>
            <a:chExt cx="9144000" cy="4999525"/>
          </a:xfrm>
        </p:grpSpPr>
        <p:sp>
          <p:nvSpPr>
            <p:cNvPr id="237" name="Google Shape;237;p29"/>
            <p:cNvSpPr/>
            <p:nvPr/>
          </p:nvSpPr>
          <p:spPr>
            <a:xfrm rot="10800000" flipH="1">
              <a:off x="0" y="4597800"/>
              <a:ext cx="9144000" cy="545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38" name="Google Shape;238;p29"/>
            <p:cNvSpPr txBox="1"/>
            <p:nvPr/>
          </p:nvSpPr>
          <p:spPr>
            <a:xfrm>
              <a:off x="8430724" y="1582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7204675" y="143975"/>
              <a:ext cx="18618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40" name="Google Shape;240;p29"/>
          <p:cNvSpPr txBox="1">
            <a:spLocks noGrp="1"/>
          </p:cNvSpPr>
          <p:nvPr>
            <p:ph type="subTitle" idx="1"/>
          </p:nvPr>
        </p:nvSpPr>
        <p:spPr>
          <a:xfrm>
            <a:off x="853025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ubTitle" idx="2"/>
          </p:nvPr>
        </p:nvSpPr>
        <p:spPr>
          <a:xfrm>
            <a:off x="3491400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9"/>
          <p:cNvSpPr txBox="1">
            <a:spLocks noGrp="1"/>
          </p:cNvSpPr>
          <p:nvPr>
            <p:ph type="subTitle" idx="3"/>
          </p:nvPr>
        </p:nvSpPr>
        <p:spPr>
          <a:xfrm>
            <a:off x="853025" y="3868547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4"/>
          </p:nvPr>
        </p:nvSpPr>
        <p:spPr>
          <a:xfrm>
            <a:off x="3491400" y="3868547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5"/>
          </p:nvPr>
        </p:nvSpPr>
        <p:spPr>
          <a:xfrm>
            <a:off x="6129775" y="2171075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6"/>
          </p:nvPr>
        </p:nvSpPr>
        <p:spPr>
          <a:xfrm>
            <a:off x="6129775" y="3868547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subTitle" idx="7"/>
          </p:nvPr>
        </p:nvSpPr>
        <p:spPr>
          <a:xfrm>
            <a:off x="853025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7" name="Google Shape;247;p29"/>
          <p:cNvSpPr txBox="1">
            <a:spLocks noGrp="1"/>
          </p:cNvSpPr>
          <p:nvPr>
            <p:ph type="subTitle" idx="8"/>
          </p:nvPr>
        </p:nvSpPr>
        <p:spPr>
          <a:xfrm>
            <a:off x="3491400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8" name="Google Shape;248;p29"/>
          <p:cNvSpPr txBox="1">
            <a:spLocks noGrp="1"/>
          </p:cNvSpPr>
          <p:nvPr>
            <p:ph type="subTitle" idx="9"/>
          </p:nvPr>
        </p:nvSpPr>
        <p:spPr>
          <a:xfrm>
            <a:off x="6129775" y="184150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ubTitle" idx="13"/>
          </p:nvPr>
        </p:nvSpPr>
        <p:spPr>
          <a:xfrm>
            <a:off x="853025" y="3537747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0" name="Google Shape;250;p29"/>
          <p:cNvSpPr txBox="1">
            <a:spLocks noGrp="1"/>
          </p:cNvSpPr>
          <p:nvPr>
            <p:ph type="subTitle" idx="14"/>
          </p:nvPr>
        </p:nvSpPr>
        <p:spPr>
          <a:xfrm>
            <a:off x="3491400" y="3537747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subTitle" idx="15"/>
          </p:nvPr>
        </p:nvSpPr>
        <p:spPr>
          <a:xfrm>
            <a:off x="6129775" y="3537748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i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2D6527-1923-4512-8A1D-F4061AEAB97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0"/>
          <p:cNvGrpSpPr/>
          <p:nvPr/>
        </p:nvGrpSpPr>
        <p:grpSpPr>
          <a:xfrm>
            <a:off x="-50" y="0"/>
            <a:ext cx="9144000" cy="5156325"/>
            <a:chOff x="-50" y="0"/>
            <a:chExt cx="9144000" cy="5156325"/>
          </a:xfrm>
        </p:grpSpPr>
        <p:sp>
          <p:nvSpPr>
            <p:cNvPr id="255" name="Google Shape;255;p30"/>
            <p:cNvSpPr/>
            <p:nvPr/>
          </p:nvSpPr>
          <p:spPr>
            <a:xfrm>
              <a:off x="-50" y="2736825"/>
              <a:ext cx="9144000" cy="2419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0" y="0"/>
              <a:ext cx="7637400" cy="5143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57" name="Google Shape;257;p30"/>
            <p:cNvSpPr/>
            <p:nvPr/>
          </p:nvSpPr>
          <p:spPr>
            <a:xfrm flipH="1">
              <a:off x="220425" y="4756650"/>
              <a:ext cx="13086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58" name="Google Shape;258;p30"/>
            <p:cNvSpPr txBox="1"/>
            <p:nvPr/>
          </p:nvSpPr>
          <p:spPr>
            <a:xfrm>
              <a:off x="8278324" y="5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259" name="Google Shape;259;p30"/>
          <p:cNvSpPr txBox="1">
            <a:spLocks noGrp="1"/>
          </p:cNvSpPr>
          <p:nvPr>
            <p:ph type="title" hasCustomPrompt="1"/>
          </p:nvPr>
        </p:nvSpPr>
        <p:spPr>
          <a:xfrm>
            <a:off x="2383500" y="822625"/>
            <a:ext cx="43770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0" name="Google Shape;260;p30"/>
          <p:cNvSpPr txBox="1">
            <a:spLocks noGrp="1"/>
          </p:cNvSpPr>
          <p:nvPr>
            <p:ph type="subTitle" idx="1"/>
          </p:nvPr>
        </p:nvSpPr>
        <p:spPr>
          <a:xfrm>
            <a:off x="2383500" y="1580624"/>
            <a:ext cx="4377000" cy="372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title" idx="2" hasCustomPrompt="1"/>
          </p:nvPr>
        </p:nvSpPr>
        <p:spPr>
          <a:xfrm>
            <a:off x="2383500" y="2120329"/>
            <a:ext cx="43770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2" name="Google Shape;262;p30"/>
          <p:cNvSpPr txBox="1">
            <a:spLocks noGrp="1"/>
          </p:cNvSpPr>
          <p:nvPr>
            <p:ph type="subTitle" idx="3"/>
          </p:nvPr>
        </p:nvSpPr>
        <p:spPr>
          <a:xfrm>
            <a:off x="2383500" y="2880900"/>
            <a:ext cx="4377000" cy="372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0"/>
          <p:cNvSpPr txBox="1">
            <a:spLocks noGrp="1"/>
          </p:cNvSpPr>
          <p:nvPr>
            <p:ph type="title" idx="4" hasCustomPrompt="1"/>
          </p:nvPr>
        </p:nvSpPr>
        <p:spPr>
          <a:xfrm>
            <a:off x="2383500" y="3418033"/>
            <a:ext cx="4377000" cy="768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30"/>
          <p:cNvSpPr txBox="1">
            <a:spLocks noGrp="1"/>
          </p:cNvSpPr>
          <p:nvPr>
            <p:ph type="subTitle" idx="5"/>
          </p:nvPr>
        </p:nvSpPr>
        <p:spPr>
          <a:xfrm>
            <a:off x="2383500" y="4181175"/>
            <a:ext cx="4377000" cy="372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43212CD-79BF-40F9-91DF-434408B463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31"/>
          <p:cNvGrpSpPr/>
          <p:nvPr/>
        </p:nvGrpSpPr>
        <p:grpSpPr>
          <a:xfrm>
            <a:off x="-50" y="13050"/>
            <a:ext cx="9144000" cy="5143500"/>
            <a:chOff x="-50" y="13050"/>
            <a:chExt cx="9144000" cy="5143500"/>
          </a:xfrm>
        </p:grpSpPr>
        <p:sp>
          <p:nvSpPr>
            <p:cNvPr id="267" name="Google Shape;267;p31"/>
            <p:cNvSpPr/>
            <p:nvPr/>
          </p:nvSpPr>
          <p:spPr>
            <a:xfrm>
              <a:off x="-50" y="3599500"/>
              <a:ext cx="9144000" cy="1557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936450" y="13050"/>
              <a:ext cx="7271100" cy="5143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87675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270" name="Google Shape;270;p31"/>
            <p:cNvSpPr txBox="1"/>
            <p:nvPr/>
          </p:nvSpPr>
          <p:spPr>
            <a:xfrm>
              <a:off x="87251" y="408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8346049" y="408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2137200" y="562469"/>
            <a:ext cx="48696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subTitle" idx="1"/>
          </p:nvPr>
        </p:nvSpPr>
        <p:spPr>
          <a:xfrm>
            <a:off x="2137200" y="1772350"/>
            <a:ext cx="4869600" cy="11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31"/>
          <p:cNvSpPr txBox="1"/>
          <p:nvPr/>
        </p:nvSpPr>
        <p:spPr>
          <a:xfrm>
            <a:off x="2137200" y="3611950"/>
            <a:ext cx="48696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</a:rPr>
              <a:t>CREDITS:</a:t>
            </a:r>
            <a:r>
              <a:rPr lang="en" sz="1200" i="1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</a:rPr>
              <a:t> This presentation template was created by </a:t>
            </a:r>
            <a:r>
              <a:rPr lang="en" sz="1200" b="1" i="1" u="sng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i="1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</a:rPr>
              <a:t>, and includes icons by </a:t>
            </a:r>
            <a:r>
              <a:rPr lang="en" sz="1200" b="1" i="1" u="sng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i="1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</a:rPr>
              <a:t>, and infographics &amp; images by </a:t>
            </a:r>
            <a:r>
              <a:rPr lang="en" sz="1200" b="1" i="1" u="sng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i="1" u="sng">
                <a:solidFill>
                  <a:schemeClr val="lt1"/>
                </a:solidFill>
                <a:latin typeface="Gideon Roman"/>
                <a:ea typeface="Gideon Roman"/>
                <a:cs typeface="Gideon Roman"/>
                <a:sym typeface="Gideon Roman"/>
              </a:rPr>
              <a:t> </a:t>
            </a:r>
            <a:endParaRPr sz="1200" b="1" i="1" u="sng">
              <a:solidFill>
                <a:schemeClr val="lt1"/>
              </a:solidFill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BFBBA45-BC2D-4AD5-977E-FD2E60692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0" y="-99"/>
            <a:ext cx="9144000" cy="4952524"/>
            <a:chOff x="0" y="-99"/>
            <a:chExt cx="9144000" cy="4952524"/>
          </a:xfrm>
        </p:grpSpPr>
        <p:grpSp>
          <p:nvGrpSpPr>
            <p:cNvPr id="277" name="Google Shape;277;p32"/>
            <p:cNvGrpSpPr/>
            <p:nvPr/>
          </p:nvGrpSpPr>
          <p:grpSpPr>
            <a:xfrm flipH="1">
              <a:off x="0" y="-99"/>
              <a:ext cx="9144000" cy="4952524"/>
              <a:chOff x="0" y="-99"/>
              <a:chExt cx="9144000" cy="4952524"/>
            </a:xfrm>
          </p:grpSpPr>
          <p:sp>
            <p:nvSpPr>
              <p:cNvPr id="278" name="Google Shape;278;p32"/>
              <p:cNvSpPr/>
              <p:nvPr/>
            </p:nvSpPr>
            <p:spPr>
              <a:xfrm rot="10800000" flipH="1">
                <a:off x="0" y="-99"/>
                <a:ext cx="9144000" cy="12279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  <p:sp>
            <p:nvSpPr>
              <p:cNvPr id="279" name="Google Shape;279;p32"/>
              <p:cNvSpPr/>
              <p:nvPr/>
            </p:nvSpPr>
            <p:spPr>
              <a:xfrm>
                <a:off x="316450" y="4719925"/>
                <a:ext cx="23379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0" name="Google Shape;280;p32"/>
              <p:cNvSpPr/>
              <p:nvPr/>
            </p:nvSpPr>
            <p:spPr>
              <a:xfrm>
                <a:off x="2852600" y="4719925"/>
                <a:ext cx="7197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</p:grpSp>
        <p:sp>
          <p:nvSpPr>
            <p:cNvPr id="281" name="Google Shape;281;p32"/>
            <p:cNvSpPr txBox="1"/>
            <p:nvPr/>
          </p:nvSpPr>
          <p:spPr>
            <a:xfrm>
              <a:off x="239651" y="1032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807BE70-2876-47E4-9F2F-3C5C6895A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3"/>
          <p:cNvGrpSpPr/>
          <p:nvPr/>
        </p:nvGrpSpPr>
        <p:grpSpPr>
          <a:xfrm>
            <a:off x="42624" y="7350"/>
            <a:ext cx="9098800" cy="5128800"/>
            <a:chOff x="42624" y="7350"/>
            <a:chExt cx="9098800" cy="5128800"/>
          </a:xfrm>
        </p:grpSpPr>
        <p:grpSp>
          <p:nvGrpSpPr>
            <p:cNvPr id="284" name="Google Shape;284;p33"/>
            <p:cNvGrpSpPr/>
            <p:nvPr/>
          </p:nvGrpSpPr>
          <p:grpSpPr>
            <a:xfrm flipH="1">
              <a:off x="42624" y="7350"/>
              <a:ext cx="9098800" cy="5128800"/>
              <a:chOff x="0" y="7350"/>
              <a:chExt cx="9098800" cy="5128800"/>
            </a:xfrm>
          </p:grpSpPr>
          <p:sp>
            <p:nvSpPr>
              <p:cNvPr id="285" name="Google Shape;285;p33"/>
              <p:cNvSpPr/>
              <p:nvPr/>
            </p:nvSpPr>
            <p:spPr>
              <a:xfrm>
                <a:off x="4402300" y="4818231"/>
                <a:ext cx="4696500" cy="23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aheim"/>
                  <a:ea typeface="Anaheim"/>
                  <a:cs typeface="Anaheim"/>
                  <a:sym typeface="Anaheim"/>
                </a:endParaRPr>
              </a:p>
            </p:txBody>
          </p:sp>
          <p:sp>
            <p:nvSpPr>
              <p:cNvPr id="286" name="Google Shape;286;p33"/>
              <p:cNvSpPr/>
              <p:nvPr/>
            </p:nvSpPr>
            <p:spPr>
              <a:xfrm rot="10800000" flipH="1">
                <a:off x="0" y="7350"/>
                <a:ext cx="713100" cy="5128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Gideon Roman"/>
                  <a:ea typeface="Gideon Roman"/>
                  <a:cs typeface="Gideon Roman"/>
                  <a:sym typeface="Gideon Roman"/>
                </a:endParaRPr>
              </a:p>
            </p:txBody>
          </p:sp>
        </p:grpSp>
        <p:sp>
          <p:nvSpPr>
            <p:cNvPr id="287" name="Google Shape;287;p33"/>
            <p:cNvSpPr txBox="1"/>
            <p:nvPr/>
          </p:nvSpPr>
          <p:spPr>
            <a:xfrm>
              <a:off x="239651" y="38370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205D764-3FDE-4FA8-81BA-45594B331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7400" y="136100"/>
            <a:ext cx="9144000" cy="5006200"/>
            <a:chOff x="7400" y="136100"/>
            <a:chExt cx="9144000" cy="5006200"/>
          </a:xfrm>
        </p:grpSpPr>
        <p:sp>
          <p:nvSpPr>
            <p:cNvPr id="17" name="Google Shape;17;p3"/>
            <p:cNvSpPr/>
            <p:nvPr/>
          </p:nvSpPr>
          <p:spPr>
            <a:xfrm>
              <a:off x="148000" y="136100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1712400" y="136100"/>
              <a:ext cx="9180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flipH="1">
              <a:off x="7400" y="4534500"/>
              <a:ext cx="9144000" cy="60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5892200" y="1043325"/>
              <a:ext cx="2530500" cy="3491100"/>
            </a:xfrm>
            <a:prstGeom prst="round2SameRect">
              <a:avLst>
                <a:gd name="adj1" fmla="val 49818"/>
                <a:gd name="adj2" fmla="val 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203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673F240-6F02-4EA4-867B-E3AA2754F1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4"/>
          <p:cNvGrpSpPr/>
          <p:nvPr/>
        </p:nvGrpSpPr>
        <p:grpSpPr>
          <a:xfrm>
            <a:off x="0" y="14700"/>
            <a:ext cx="9018100" cy="5128800"/>
            <a:chOff x="0" y="14700"/>
            <a:chExt cx="9018100" cy="5128800"/>
          </a:xfrm>
        </p:grpSpPr>
        <p:sp>
          <p:nvSpPr>
            <p:cNvPr id="26" name="Google Shape;26;p4"/>
            <p:cNvSpPr/>
            <p:nvPr/>
          </p:nvSpPr>
          <p:spPr>
            <a:xfrm rot="10800000" flipH="1">
              <a:off x="0" y="14700"/>
              <a:ext cx="713100" cy="5128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680200" y="143975"/>
              <a:ext cx="23379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i="1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604C3E2-240A-4749-BEE6-D9738623FE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50" y="2586950"/>
            <a:ext cx="9430000" cy="2569500"/>
            <a:chOff x="-50" y="2586950"/>
            <a:chExt cx="9430000" cy="2569500"/>
          </a:xfrm>
        </p:grpSpPr>
        <p:sp>
          <p:nvSpPr>
            <p:cNvPr id="43" name="Google Shape;43;p6"/>
            <p:cNvSpPr/>
            <p:nvPr/>
          </p:nvSpPr>
          <p:spPr>
            <a:xfrm flipH="1">
              <a:off x="8583050" y="2586950"/>
              <a:ext cx="846900" cy="25695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50" y="4583625"/>
              <a:ext cx="9144000" cy="572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 txBox="1"/>
            <p:nvPr/>
          </p:nvSpPr>
          <p:spPr>
            <a:xfrm flipH="1">
              <a:off x="37617" y="36637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 flipH="1">
              <a:off x="170628" y="4767417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E5F65FB-CAB1-4928-B933-A4E8224562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74EF05F-68B4-40FB-BD54-EB45D61463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4"/>
          <p:cNvGrpSpPr/>
          <p:nvPr/>
        </p:nvGrpSpPr>
        <p:grpSpPr>
          <a:xfrm>
            <a:off x="-1335800" y="300"/>
            <a:ext cx="10479804" cy="6596275"/>
            <a:chOff x="-1335800" y="300"/>
            <a:chExt cx="10479804" cy="6596275"/>
          </a:xfrm>
        </p:grpSpPr>
        <p:sp>
          <p:nvSpPr>
            <p:cNvPr id="101" name="Google Shape;101;p14"/>
            <p:cNvSpPr/>
            <p:nvPr/>
          </p:nvSpPr>
          <p:spPr>
            <a:xfrm flipH="1">
              <a:off x="66101" y="108500"/>
              <a:ext cx="12855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02" name="Google Shape;102;p14"/>
            <p:cNvSpPr/>
            <p:nvPr/>
          </p:nvSpPr>
          <p:spPr>
            <a:xfrm rot="10800000">
              <a:off x="846480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-1335800" y="415637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4" name="Google Shape;104;p14"/>
            <p:cNvSpPr txBox="1"/>
            <p:nvPr/>
          </p:nvSpPr>
          <p:spPr>
            <a:xfrm flipH="1">
              <a:off x="13742" y="387111"/>
              <a:ext cx="5892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“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05" name="Google Shape;105;p1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95B023E-8424-42AD-9682-7D5DB0BCE6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_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5"/>
          <p:cNvGrpSpPr/>
          <p:nvPr/>
        </p:nvGrpSpPr>
        <p:grpSpPr>
          <a:xfrm>
            <a:off x="-25" y="0"/>
            <a:ext cx="9144025" cy="5143400"/>
            <a:chOff x="-25" y="0"/>
            <a:chExt cx="9144025" cy="5143400"/>
          </a:xfrm>
        </p:grpSpPr>
        <p:sp>
          <p:nvSpPr>
            <p:cNvPr id="108" name="Google Shape;108;p15"/>
            <p:cNvSpPr/>
            <p:nvPr/>
          </p:nvSpPr>
          <p:spPr>
            <a:xfrm flipH="1">
              <a:off x="-25" y="0"/>
              <a:ext cx="9144000" cy="1243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>
              <a:off x="7202400" y="4604000"/>
              <a:ext cx="1941600" cy="539400"/>
            </a:xfrm>
            <a:prstGeom prst="round1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10" name="Google Shape;110;p15"/>
            <p:cNvSpPr/>
            <p:nvPr/>
          </p:nvSpPr>
          <p:spPr>
            <a:xfrm flipH="1">
              <a:off x="5462453" y="4779242"/>
              <a:ext cx="14397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8284074" y="1080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accent1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accent1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3DFB4BE-0D4E-4197-B50E-F5F4A6E48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6"/>
          <p:cNvGrpSpPr/>
          <p:nvPr/>
        </p:nvGrpSpPr>
        <p:grpSpPr>
          <a:xfrm>
            <a:off x="-1348500" y="-1520525"/>
            <a:ext cx="10463273" cy="6663725"/>
            <a:chOff x="-1348500" y="-1520525"/>
            <a:chExt cx="10463273" cy="6663725"/>
          </a:xfrm>
        </p:grpSpPr>
        <p:sp>
          <p:nvSpPr>
            <p:cNvPr id="115" name="Google Shape;115;p16"/>
            <p:cNvSpPr/>
            <p:nvPr/>
          </p:nvSpPr>
          <p:spPr>
            <a:xfrm rot="10800000">
              <a:off x="5" y="300"/>
              <a:ext cx="679200" cy="5142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-1348500" y="-1520525"/>
              <a:ext cx="2358600" cy="2440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ideon Roman"/>
                <a:ea typeface="Gideon Roman"/>
                <a:cs typeface="Gideon Roman"/>
                <a:sym typeface="Gideon Roman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 flipH="1">
              <a:off x="6318648" y="4806100"/>
              <a:ext cx="27552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  <p:sp>
          <p:nvSpPr>
            <p:cNvPr id="118" name="Google Shape;118;p16"/>
            <p:cNvSpPr txBox="1"/>
            <p:nvPr/>
          </p:nvSpPr>
          <p:spPr>
            <a:xfrm>
              <a:off x="8404074" y="3822850"/>
              <a:ext cx="710700" cy="76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0">
                  <a:solidFill>
                    <a:schemeClr val="dk2"/>
                  </a:solidFill>
                  <a:latin typeface="Gilda Display"/>
                  <a:ea typeface="Gilda Display"/>
                  <a:cs typeface="Gilda Display"/>
                  <a:sym typeface="Gilda Display"/>
                </a:rPr>
                <a:t>’’</a:t>
              </a:r>
              <a:endParaRPr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 flipH="1">
              <a:off x="5048449" y="4806100"/>
              <a:ext cx="1129800" cy="23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naheim"/>
                <a:ea typeface="Anaheim"/>
                <a:cs typeface="Anaheim"/>
                <a:sym typeface="Anaheim"/>
              </a:endParaRPr>
            </a:p>
          </p:txBody>
        </p:sp>
      </p:grpSp>
      <p:sp>
        <p:nvSpPr>
          <p:cNvPr id="120" name="Google Shape;120;p1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790DA11-AD4A-430B-B8DA-553DD70150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>
            <a:off x="7597500" y="4767600"/>
            <a:ext cx="14397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0" y="1350"/>
            <a:ext cx="3987900" cy="51408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124" name="Google Shape;124;p17"/>
          <p:cNvSpPr/>
          <p:nvPr/>
        </p:nvSpPr>
        <p:spPr>
          <a:xfrm flipH="1">
            <a:off x="6764700" y="166525"/>
            <a:ext cx="2272500" cy="2325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 flipH="1">
            <a:off x="39702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473706" y="2530436"/>
            <a:ext cx="1040400" cy="841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7"/>
          <p:cNvSpPr txBox="1">
            <a:spLocks noGrp="1"/>
          </p:cNvSpPr>
          <p:nvPr>
            <p:ph type="subTitle" idx="1"/>
          </p:nvPr>
        </p:nvSpPr>
        <p:spPr>
          <a:xfrm flipH="1">
            <a:off x="39702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BA2F50C-2CA6-4FAF-B3FA-2524631477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i="1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867BA0D-FFF4-4BF6-BD99-AAD064F8C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0818" y="444949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TW" altLang="en-US" sz="1800" smtClean="0">
                <a:solidFill>
                  <a:schemeClr val="tx1">
                    <a:tint val="75000"/>
                  </a:schemeClr>
                </a:solidFill>
                <a:latin typeface="Gilda Display" panose="02020500000000000000" charset="0"/>
              </a:defRPr>
            </a:lvl1pPr>
          </a:lstStyle>
          <a:p>
            <a:fld id="{E30EEBDC-AA14-4F13-97D4-BED42A1501E2}" type="slidenum">
              <a:rPr lang="en-US" altLang="zh-TW" smtClean="0"/>
              <a:pPr/>
              <a:t>‹#›</a:t>
            </a:fld>
            <a:endParaRPr lang="en-US" altLang="zh-TW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70" r:id="rId11"/>
    <p:sldLayoutId id="2147483671" r:id="rId12"/>
    <p:sldLayoutId id="2147483672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0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>
            <a:spLocks noGrp="1"/>
          </p:cNvSpPr>
          <p:nvPr>
            <p:ph type="ctrTitle"/>
          </p:nvPr>
        </p:nvSpPr>
        <p:spPr>
          <a:xfrm>
            <a:off x="775854" y="2369538"/>
            <a:ext cx="7592292" cy="161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000" dirty="0"/>
              <a:t>Advanced Behavior and Design of Steel Structure</a:t>
            </a:r>
            <a:endParaRPr sz="5500" i="1" dirty="0">
              <a:solidFill>
                <a:schemeClr val="lt1"/>
              </a:solidFill>
            </a:endParaRPr>
          </a:p>
        </p:txBody>
      </p:sp>
      <p:sp>
        <p:nvSpPr>
          <p:cNvPr id="299" name="Google Shape;299;p37"/>
          <p:cNvSpPr txBox="1">
            <a:spLocks noGrp="1"/>
          </p:cNvSpPr>
          <p:nvPr>
            <p:ph type="subTitle" idx="1"/>
          </p:nvPr>
        </p:nvSpPr>
        <p:spPr>
          <a:xfrm>
            <a:off x="713225" y="4133000"/>
            <a:ext cx="7717500" cy="4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altLang="zh-TW" dirty="0"/>
              <a:t>Team 6</a:t>
            </a:r>
            <a:r>
              <a:rPr lang="zh-TW" altLang="en-US" dirty="0"/>
              <a:t>　　</a:t>
            </a:r>
            <a:r>
              <a:rPr lang="en-US" altLang="zh-TW" dirty="0"/>
              <a:t>M11205310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劉映彤</a:t>
            </a:r>
            <a:r>
              <a:rPr lang="zh-TW" altLang="en-US" dirty="0"/>
              <a:t> </a:t>
            </a:r>
            <a:r>
              <a:rPr lang="en-US" altLang="zh-TW" dirty="0"/>
              <a:t>M11205314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張原嘉</a:t>
            </a:r>
            <a:endParaRPr dirty="0"/>
          </a:p>
        </p:txBody>
      </p:sp>
      <p:cxnSp>
        <p:nvCxnSpPr>
          <p:cNvPr id="300" name="Google Shape;300;p37">
            <a:hlinkClick r:id="" action="ppaction://hlinkshowjump?jump=nextslide"/>
          </p:cNvPr>
          <p:cNvCxnSpPr/>
          <p:nvPr/>
        </p:nvCxnSpPr>
        <p:spPr>
          <a:xfrm>
            <a:off x="7290675" y="436850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1" name="Google Shape;301;p37"/>
          <p:cNvSpPr txBox="1"/>
          <p:nvPr/>
        </p:nvSpPr>
        <p:spPr>
          <a:xfrm>
            <a:off x="4277400" y="835300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 dirty="0">
              <a:solidFill>
                <a:schemeClr val="lt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6B9FF-ECDE-44A7-95DF-2981F8412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199" y="1125544"/>
            <a:ext cx="4280704" cy="4017956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B2C4FA4-51CF-499E-A187-B49CF3A0596D}"/>
              </a:ext>
            </a:extLst>
          </p:cNvPr>
          <p:cNvSpPr/>
          <p:nvPr/>
        </p:nvSpPr>
        <p:spPr>
          <a:xfrm>
            <a:off x="2896222" y="1544455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B95CB585-EFB5-43DF-8055-18ACCA56DFF5}"/>
              </a:ext>
            </a:extLst>
          </p:cNvPr>
          <p:cNvSpPr/>
          <p:nvPr/>
        </p:nvSpPr>
        <p:spPr>
          <a:xfrm>
            <a:off x="2896222" y="1885262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9" name="箭號: 向右 8">
            <a:extLst>
              <a:ext uri="{FF2B5EF4-FFF2-40B4-BE49-F238E27FC236}">
                <a16:creationId xmlns:a16="http://schemas.microsoft.com/office/drawing/2014/main" id="{37A296FF-4541-4942-9901-32F14239214E}"/>
              </a:ext>
            </a:extLst>
          </p:cNvPr>
          <p:cNvSpPr/>
          <p:nvPr/>
        </p:nvSpPr>
        <p:spPr>
          <a:xfrm>
            <a:off x="2896222" y="2218970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472913D3-A049-48D0-A3DE-5C784AAF2300}"/>
              </a:ext>
            </a:extLst>
          </p:cNvPr>
          <p:cNvSpPr/>
          <p:nvPr/>
        </p:nvSpPr>
        <p:spPr>
          <a:xfrm>
            <a:off x="2896222" y="2559779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59997112-F055-4916-A237-EFDF34F12ACB}"/>
              </a:ext>
            </a:extLst>
          </p:cNvPr>
          <p:cNvSpPr/>
          <p:nvPr/>
        </p:nvSpPr>
        <p:spPr>
          <a:xfrm>
            <a:off x="2896222" y="2900587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C873031-B9E8-4CB6-9B46-A3A32EC395DB}"/>
              </a:ext>
            </a:extLst>
          </p:cNvPr>
          <p:cNvSpPr/>
          <p:nvPr/>
        </p:nvSpPr>
        <p:spPr>
          <a:xfrm>
            <a:off x="2896222" y="3234295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9E43EA01-6CF8-4659-B6AB-09EE10D5CCB0}"/>
              </a:ext>
            </a:extLst>
          </p:cNvPr>
          <p:cNvSpPr/>
          <p:nvPr/>
        </p:nvSpPr>
        <p:spPr>
          <a:xfrm>
            <a:off x="2896222" y="3575103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4" name="箭號: 向右 13">
            <a:extLst>
              <a:ext uri="{FF2B5EF4-FFF2-40B4-BE49-F238E27FC236}">
                <a16:creationId xmlns:a16="http://schemas.microsoft.com/office/drawing/2014/main" id="{A4F1FC87-88A2-4772-A925-298D4791DB20}"/>
              </a:ext>
            </a:extLst>
          </p:cNvPr>
          <p:cNvSpPr/>
          <p:nvPr/>
        </p:nvSpPr>
        <p:spPr>
          <a:xfrm>
            <a:off x="2896222" y="3908811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5" name="箭號: 向右 14">
            <a:extLst>
              <a:ext uri="{FF2B5EF4-FFF2-40B4-BE49-F238E27FC236}">
                <a16:creationId xmlns:a16="http://schemas.microsoft.com/office/drawing/2014/main" id="{53E6DF4D-BEF4-4326-9F00-3283D199B425}"/>
              </a:ext>
            </a:extLst>
          </p:cNvPr>
          <p:cNvSpPr/>
          <p:nvPr/>
        </p:nvSpPr>
        <p:spPr>
          <a:xfrm>
            <a:off x="2896222" y="4249619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6" name="箭號: 向右 15">
            <a:extLst>
              <a:ext uri="{FF2B5EF4-FFF2-40B4-BE49-F238E27FC236}">
                <a16:creationId xmlns:a16="http://schemas.microsoft.com/office/drawing/2014/main" id="{C9CF6F2E-D73E-443E-833A-8FFCF2EFA867}"/>
              </a:ext>
            </a:extLst>
          </p:cNvPr>
          <p:cNvSpPr/>
          <p:nvPr/>
        </p:nvSpPr>
        <p:spPr>
          <a:xfrm>
            <a:off x="2896222" y="4590427"/>
            <a:ext cx="481933" cy="160469"/>
          </a:xfrm>
          <a:prstGeom prst="rightArrow">
            <a:avLst>
              <a:gd name="adj1" fmla="val 33718"/>
              <a:gd name="adj2" fmla="val 10698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17" name="文字方塊 2">
            <a:extLst>
              <a:ext uri="{FF2B5EF4-FFF2-40B4-BE49-F238E27FC236}">
                <a16:creationId xmlns:a16="http://schemas.microsoft.com/office/drawing/2014/main" id="{9B65B2D9-D360-49C7-AE0A-4EEFB173D1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1459253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 dirty="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532.834 kips</a:t>
            </a:r>
            <a:endParaRPr 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8" name="文字方塊 2">
            <a:extLst>
              <a:ext uri="{FF2B5EF4-FFF2-40B4-BE49-F238E27FC236}">
                <a16:creationId xmlns:a16="http://schemas.microsoft.com/office/drawing/2014/main" id="{6CDB345C-0DB8-4818-85EC-4CD7D39C70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1800061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307.480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2">
            <a:extLst>
              <a:ext uri="{FF2B5EF4-FFF2-40B4-BE49-F238E27FC236}">
                <a16:creationId xmlns:a16="http://schemas.microsoft.com/office/drawing/2014/main" id="{ACD1DF67-6DAE-4B9C-BF30-FA613C47F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2133769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259.588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2">
            <a:extLst>
              <a:ext uri="{FF2B5EF4-FFF2-40B4-BE49-F238E27FC236}">
                <a16:creationId xmlns:a16="http://schemas.microsoft.com/office/drawing/2014/main" id="{2EBFE390-DB67-4BEF-BE48-7F6070C6C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2474576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214.250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">
            <a:extLst>
              <a:ext uri="{FF2B5EF4-FFF2-40B4-BE49-F238E27FC236}">
                <a16:creationId xmlns:a16="http://schemas.microsoft.com/office/drawing/2014/main" id="{15122AD5-3E31-4672-8746-EE301BF98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2808285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171.666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2" name="文字方塊 2">
            <a:extLst>
              <a:ext uri="{FF2B5EF4-FFF2-40B4-BE49-F238E27FC236}">
                <a16:creationId xmlns:a16="http://schemas.microsoft.com/office/drawing/2014/main" id="{A8B075DF-16FB-4907-891A-F964BB7D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3149092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132.087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3" name="文字方塊 2">
            <a:extLst>
              <a:ext uri="{FF2B5EF4-FFF2-40B4-BE49-F238E27FC236}">
                <a16:creationId xmlns:a16="http://schemas.microsoft.com/office/drawing/2014/main" id="{D8D42BF1-4FF4-4698-B742-817FE0210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3489901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95.841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">
            <a:extLst>
              <a:ext uri="{FF2B5EF4-FFF2-40B4-BE49-F238E27FC236}">
                <a16:creationId xmlns:a16="http://schemas.microsoft.com/office/drawing/2014/main" id="{7877AEA6-EB78-48C4-99B7-E1011315A0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3823608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63.379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文字方塊 2">
            <a:extLst>
              <a:ext uri="{FF2B5EF4-FFF2-40B4-BE49-F238E27FC236}">
                <a16:creationId xmlns:a16="http://schemas.microsoft.com/office/drawing/2014/main" id="{FC75F196-F13C-49B9-8A28-BBC63E88E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4164417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35.385 kips</a:t>
            </a:r>
            <a:endParaRPr lang="zh-TW" kern="10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6" name="文字方塊 2">
            <a:extLst>
              <a:ext uri="{FF2B5EF4-FFF2-40B4-BE49-F238E27FC236}">
                <a16:creationId xmlns:a16="http://schemas.microsoft.com/office/drawing/2014/main" id="{C8B4DB08-10F3-41CD-8ECC-1C7D42212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1096" y="4498125"/>
            <a:ext cx="137410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algn="r">
              <a:spcAft>
                <a:spcPts val="0"/>
              </a:spcAft>
            </a:pPr>
            <a:r>
              <a:rPr lang="en-US" kern="100" dirty="0">
                <a:effectLst/>
                <a:latin typeface="Cambria Math" panose="020405030504060302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13.064 kips</a:t>
            </a:r>
            <a:endParaRPr lang="zh-TW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Google Shape;488;p48">
            <a:extLst>
              <a:ext uri="{FF2B5EF4-FFF2-40B4-BE49-F238E27FC236}">
                <a16:creationId xmlns:a16="http://schemas.microsoft.com/office/drawing/2014/main" id="{8A9A0E28-3A01-4C4D-9D0C-712D21D004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altLang="zh-TW" b="1" dirty="0"/>
              <a:t>Lateral Seismic Force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996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Load Combinations</a:t>
            </a:r>
          </a:p>
        </p:txBody>
      </p:sp>
      <p:sp>
        <p:nvSpPr>
          <p:cNvPr id="786" name="Google Shape;786;p61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7" name="Google Shape;787;p61"/>
          <p:cNvSpPr txBox="1">
            <a:spLocks noGrp="1"/>
          </p:cNvSpPr>
          <p:nvPr>
            <p:ph type="title" idx="2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</a:t>
            </a:r>
            <a:r>
              <a:rPr lang="en"/>
              <a:t>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7263583" y="12310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89" name="Google Shape;789;p6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0" name="Google Shape;790;p6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07FC87-FA70-4CCF-B3B8-994879682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311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Load Combinations</a:t>
            </a:r>
            <a:endParaRPr b="1" dirty="0"/>
          </a:p>
        </p:txBody>
      </p:sp>
      <p:cxnSp>
        <p:nvCxnSpPr>
          <p:cNvPr id="845" name="Google Shape;845;p64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6" name="Google Shape;846;p64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9EBBB08-253E-41A5-9830-5C387C8002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DAA578-CDCC-4CBF-8CED-BDB87C0E233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1" y="1320173"/>
            <a:ext cx="7826478" cy="28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43;p51">
            <a:extLst>
              <a:ext uri="{FF2B5EF4-FFF2-40B4-BE49-F238E27FC236}">
                <a16:creationId xmlns:a16="http://schemas.microsoft.com/office/drawing/2014/main" id="{AD8518F6-F297-4CD0-8C8E-43997AF55248}"/>
              </a:ext>
            </a:extLst>
          </p:cNvPr>
          <p:cNvSpPr txBox="1">
            <a:spLocks/>
          </p:cNvSpPr>
          <p:nvPr/>
        </p:nvSpPr>
        <p:spPr>
          <a:xfrm flipH="1">
            <a:off x="4943080" y="791848"/>
            <a:ext cx="3589027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None/>
            </a:pPr>
            <a:r>
              <a:rPr lang="en-US" altLang="zh-TW" sz="1800" i="0" dirty="0"/>
              <a:t>DL:</a:t>
            </a:r>
            <a:r>
              <a:rPr lang="zh-TW" altLang="en-US" sz="1800" i="0" dirty="0"/>
              <a:t> </a:t>
            </a:r>
            <a:r>
              <a:rPr lang="en-US" altLang="zh-TW" sz="1800" i="0" dirty="0"/>
              <a:t>120psf, LL: 100psf, SDL: 0psf</a:t>
            </a:r>
            <a:endParaRPr lang="en-US" sz="1800" i="0" dirty="0"/>
          </a:p>
        </p:txBody>
      </p:sp>
    </p:spTree>
    <p:extLst>
      <p:ext uri="{BB962C8B-B14F-4D97-AF65-F5344CB8AC3E}">
        <p14:creationId xmlns:p14="http://schemas.microsoft.com/office/powerpoint/2010/main" val="2531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Load Combinations</a:t>
            </a:r>
            <a:endParaRPr b="1" dirty="0"/>
          </a:p>
        </p:txBody>
      </p:sp>
      <p:graphicFrame>
        <p:nvGraphicFramePr>
          <p:cNvPr id="308" name="Google Shape;308;p38"/>
          <p:cNvGraphicFramePr/>
          <p:nvPr>
            <p:extLst>
              <p:ext uri="{D42A27DB-BD31-4B8C-83A1-F6EECF244321}">
                <p14:modId xmlns:p14="http://schemas.microsoft.com/office/powerpoint/2010/main" val="1150797948"/>
              </p:ext>
            </p:extLst>
          </p:nvPr>
        </p:nvGraphicFramePr>
        <p:xfrm>
          <a:off x="812831" y="1126573"/>
          <a:ext cx="7776000" cy="3888000"/>
        </p:xfrm>
        <a:graphic>
          <a:graphicData uri="http://schemas.openxmlformats.org/drawingml/2006/table">
            <a:tbl>
              <a:tblPr>
                <a:noFill/>
                <a:tableStyleId>{59A1EC13-452B-4707-AAD6-3572D59FB95D}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1594343640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615316558"/>
                    </a:ext>
                  </a:extLst>
                </a:gridCol>
                <a:gridCol w="2916000">
                  <a:extLst>
                    <a:ext uri="{9D8B030D-6E8A-4147-A177-3AD203B41FA5}">
                      <a16:colId xmlns:a16="http://schemas.microsoft.com/office/drawing/2014/main" val="3868712406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COMBO</a:t>
                      </a:r>
                      <a:endParaRPr sz="16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Load</a:t>
                      </a:r>
                      <a:endParaRPr sz="16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COMBO</a:t>
                      </a:r>
                      <a:endParaRPr sz="16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Load</a:t>
                      </a:r>
                      <a:endParaRPr sz="16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1.4(DL)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/>
                      <a:endParaRPr lang="zh-TW" altLang="en-US" dirty="0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1.4(DL + SPDL)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/>
                      <a:endParaRPr lang="zh-TW" altLang="en-US" dirty="0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698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2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+ 1.6LL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/>
                      <a:endParaRPr lang="zh-TW" altLang="en-US" dirty="0"/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3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+ 1.0Ex+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11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+ 1.0Ex+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4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+ 1.0Ex-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12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+ 1.0Ex-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5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+ 1.0Ey+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13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+ 1.0Ey+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6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+ 1.0Ey-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14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+ 1.0Ey-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75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7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- 1.0Ex+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15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- 1.0Ex+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5584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8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- 1.0Ex-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16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s-E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- 1.0Ex-</a:t>
                      </a:r>
                      <a:endParaRPr lang="es-E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4193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9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1.2(DL + SPDL) + 1.0LL - 1.0Ey+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17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- 1.0Ey+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962047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10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1.2(DL + SPDL) + 1.0LL - 1.0Ey-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18</a:t>
                      </a:r>
                      <a:endParaRPr lang="en-US" altLang="zh-TW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8900" indent="0" algn="l" fontAlgn="ctr"/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sym typeface="Arial"/>
                        </a:rPr>
                        <a:t>0.9(DL + SPDL) + 1.0LL - 1.0Ey-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sym typeface="Arial"/>
                      </a:endParaRP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419054"/>
                  </a:ext>
                </a:extLst>
              </a:tr>
            </a:tbl>
          </a:graphicData>
        </a:graphic>
      </p:graphicFrame>
      <p:cxnSp>
        <p:nvCxnSpPr>
          <p:cNvPr id="311" name="Google Shape;311;p3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2" name="Google Shape;312;p3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767393-9CBA-4527-859D-C35800A5C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76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/>
        </p:nvSpPr>
        <p:spPr>
          <a:xfrm>
            <a:off x="6637350" y="1201475"/>
            <a:ext cx="10404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 dirty="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Section Selection</a:t>
            </a: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1"/>
          </p:nvPr>
        </p:nvSpPr>
        <p:spPr>
          <a:xfrm>
            <a:off x="7203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9E77DB-5CE7-43CE-840D-B7DFEE7C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17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3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Section Selection</a:t>
            </a:r>
            <a:endParaRPr b="1" dirty="0"/>
          </a:p>
        </p:txBody>
      </p:sp>
      <p:cxnSp>
        <p:nvCxnSpPr>
          <p:cNvPr id="837" name="Google Shape;837;p63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8" name="Google Shape;838;p63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3D6B67-D1EF-4A8C-98A0-48735056A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15</a:t>
            </a:fld>
            <a:endParaRPr lang="zh-TW" altLang="en-US"/>
          </a:p>
        </p:txBody>
      </p:sp>
      <p:graphicFrame>
        <p:nvGraphicFramePr>
          <p:cNvPr id="27" name="Google Shape;308;p38">
            <a:extLst>
              <a:ext uri="{FF2B5EF4-FFF2-40B4-BE49-F238E27FC236}">
                <a16:creationId xmlns:a16="http://schemas.microsoft.com/office/drawing/2014/main" id="{F830A534-DB6E-41F9-9C3D-21F6B4856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5071135"/>
              </p:ext>
            </p:extLst>
          </p:nvPr>
        </p:nvGraphicFramePr>
        <p:xfrm>
          <a:off x="1134000" y="1099635"/>
          <a:ext cx="6876000" cy="3888000"/>
        </p:xfrm>
        <a:graphic>
          <a:graphicData uri="http://schemas.openxmlformats.org/drawingml/2006/table">
            <a:tbl>
              <a:tblPr>
                <a:noFill/>
                <a:tableStyleId>{59A1EC13-452B-4707-AAD6-3572D59FB95D}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59434364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615316558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868712406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097849009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864392625"/>
                    </a:ext>
                  </a:extLst>
                </a:gridCol>
              </a:tblGrid>
              <a:tr h="3240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Story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Beam (in.)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Stress Ratio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Column </a:t>
                      </a:r>
                      <a:r>
                        <a:rPr lang="en-US" altLang="zh-TW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(in.)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Ext. Col.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Int. Col.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Stress Ratio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13882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10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BH 36x18x1.3x1.75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0.056~0.090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BH 36x30x1.5x2.4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0.049~0.057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0.075~0.085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9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0.100~0.135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0.062~0.067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0.090~0.099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7698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8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0.154~0.183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0.078~0.088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0.130~0.136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7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0.204~0.231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0.097~0.111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0.165~0.170</a:t>
                      </a:r>
                      <a:endParaRPr lang="zh-TW" altLang="en-US" sz="14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6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0.248~0.272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0.123~0.140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0.195~0.197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5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0.283~0.304</a:t>
                      </a:r>
                      <a:endParaRPr lang="zh-TW" altLang="en-US" sz="14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BH 36x32x1.5x2.4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0.208~0.233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0.204~0.205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4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0.307~0.326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0.265~0.295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0.222~0.224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75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3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0.314~0.337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0.325~0.359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0.239~0.244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5584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2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0.299~0.326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0.383~0.422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0.259~0.268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4193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1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0.236~0.262</a:t>
                      </a:r>
                      <a:endParaRPr lang="zh-TW" altLang="en-US" sz="14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0.431~0.475</a:t>
                      </a:r>
                      <a:endParaRPr lang="zh-TW" altLang="en-US" sz="14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0.298~0.303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62047"/>
                  </a:ext>
                </a:extLst>
              </a:tr>
            </a:tbl>
          </a:graphicData>
        </a:graphic>
      </p:graphicFrame>
      <p:sp>
        <p:nvSpPr>
          <p:cNvPr id="30" name="Google Shape;543;p51">
            <a:extLst>
              <a:ext uri="{FF2B5EF4-FFF2-40B4-BE49-F238E27FC236}">
                <a16:creationId xmlns:a16="http://schemas.microsoft.com/office/drawing/2014/main" id="{103DB9B5-F35B-4033-A4B1-A898BD799B8B}"/>
              </a:ext>
            </a:extLst>
          </p:cNvPr>
          <p:cNvSpPr txBox="1">
            <a:spLocks/>
          </p:cNvSpPr>
          <p:nvPr/>
        </p:nvSpPr>
        <p:spPr>
          <a:xfrm flipH="1">
            <a:off x="4572000" y="649350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altLang="zh-TW" sz="1600" i="1" dirty="0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rPr>
              <a:t>Fixed-end moment-resisting frames (MRF).</a:t>
            </a:r>
          </a:p>
        </p:txBody>
      </p:sp>
    </p:spTree>
    <p:extLst>
      <p:ext uri="{BB962C8B-B14F-4D97-AF65-F5344CB8AC3E}">
        <p14:creationId xmlns:p14="http://schemas.microsoft.com/office/powerpoint/2010/main" val="13334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3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Section Selection</a:t>
            </a:r>
            <a:endParaRPr b="1" dirty="0"/>
          </a:p>
        </p:txBody>
      </p:sp>
      <p:cxnSp>
        <p:nvCxnSpPr>
          <p:cNvPr id="837" name="Google Shape;837;p63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38" name="Google Shape;838;p63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23D6B67-D1EF-4A8C-98A0-48735056A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16</a:t>
            </a:fld>
            <a:endParaRPr lang="zh-TW" altLang="en-US"/>
          </a:p>
        </p:txBody>
      </p:sp>
      <p:graphicFrame>
        <p:nvGraphicFramePr>
          <p:cNvPr id="27" name="Google Shape;308;p38">
            <a:extLst>
              <a:ext uri="{FF2B5EF4-FFF2-40B4-BE49-F238E27FC236}">
                <a16:creationId xmlns:a16="http://schemas.microsoft.com/office/drawing/2014/main" id="{F830A534-DB6E-41F9-9C3D-21F6B4856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651495"/>
              </p:ext>
            </p:extLst>
          </p:nvPr>
        </p:nvGraphicFramePr>
        <p:xfrm>
          <a:off x="1314000" y="1147260"/>
          <a:ext cx="6516000" cy="3780000"/>
        </p:xfrm>
        <a:graphic>
          <a:graphicData uri="http://schemas.openxmlformats.org/drawingml/2006/table">
            <a:tbl>
              <a:tblPr>
                <a:noFill/>
                <a:tableStyleId>{59A1EC13-452B-4707-AAD6-3572D59FB95D}</a:tableStyleId>
              </a:tblPr>
              <a:tblGrid>
                <a:gridCol w="612000">
                  <a:extLst>
                    <a:ext uri="{9D8B030D-6E8A-4147-A177-3AD203B41FA5}">
                      <a16:colId xmlns:a16="http://schemas.microsoft.com/office/drawing/2014/main" val="1594343640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15316558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386871240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097849009"/>
                    </a:ext>
                  </a:extLst>
                </a:gridCol>
              </a:tblGrid>
              <a:tr h="540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Story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Beam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Stress Ratio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Column</a:t>
                      </a:r>
                      <a:endParaRPr sz="1400" b="1" i="0" u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b="1" i="0" u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Stress Ratio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10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W 12x136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0.131 ~ 0.204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W 12x336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0.046 ~ 0.061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9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0.129 ~ 0.202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0.075 ~ 0.084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4769876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8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0.129 ~ 0.202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0.107 ~ 0.116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7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0.129 ~ 0.201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0.225 ~ 0.232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6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0.129 ~ 0.200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0.279 ~ 0.286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5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0.128 ~ 0.200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W 14x370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0.305 ~ 0.312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4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0.128 ~ 0.200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0.355 ~ 0.361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86757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3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0.128 ~ 0.199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0.406 ~ 0.412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15584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2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0.128 ~ 0.199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0.462 ~ 0.472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419332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sym typeface="Arial"/>
                        </a:rPr>
                        <a:t>1</a:t>
                      </a:r>
                    </a:p>
                  </a:txBody>
                  <a:tcPr marL="2503" marR="2503" marT="250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0.128 ~ 0.198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5830" marR="5830" marT="583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0.506 ~ 0.522</a:t>
                      </a:r>
                      <a:endParaRPr lang="zh-TW" altLang="en-US" sz="14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8671" marR="8671" marT="867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2962047"/>
                  </a:ext>
                </a:extLst>
              </a:tr>
            </a:tbl>
          </a:graphicData>
        </a:graphic>
      </p:graphicFrame>
      <p:sp>
        <p:nvSpPr>
          <p:cNvPr id="30" name="Google Shape;543;p51">
            <a:extLst>
              <a:ext uri="{FF2B5EF4-FFF2-40B4-BE49-F238E27FC236}">
                <a16:creationId xmlns:a16="http://schemas.microsoft.com/office/drawing/2014/main" id="{103DB9B5-F35B-4033-A4B1-A898BD799B8B}"/>
              </a:ext>
            </a:extLst>
          </p:cNvPr>
          <p:cNvSpPr txBox="1">
            <a:spLocks/>
          </p:cNvSpPr>
          <p:nvPr/>
        </p:nvSpPr>
        <p:spPr>
          <a:xfrm flipH="1">
            <a:off x="4572000" y="649350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altLang="zh-TW" sz="1600" i="1" dirty="0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rPr>
              <a:t>Pin-connected gravity frames.</a:t>
            </a:r>
          </a:p>
        </p:txBody>
      </p:sp>
    </p:spTree>
    <p:extLst>
      <p:ext uri="{BB962C8B-B14F-4D97-AF65-F5344CB8AC3E}">
        <p14:creationId xmlns:p14="http://schemas.microsoft.com/office/powerpoint/2010/main" val="233037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Width-Thickness Ratio Inspection</a:t>
            </a:r>
            <a:endParaRPr b="1" dirty="0"/>
          </a:p>
        </p:txBody>
      </p:sp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Google Shape;308;p38">
                <a:extLst>
                  <a:ext uri="{FF2B5EF4-FFF2-40B4-BE49-F238E27FC236}">
                    <a16:creationId xmlns:a16="http://schemas.microsoft.com/office/drawing/2014/main" id="{F3E5729C-8B2D-43BE-BF37-6FF0182171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06545533"/>
                  </p:ext>
                </p:extLst>
              </p:nvPr>
            </p:nvGraphicFramePr>
            <p:xfrm>
              <a:off x="1404000" y="1102013"/>
              <a:ext cx="6372000" cy="3880000"/>
            </p:xfrm>
            <a:graphic>
              <a:graphicData uri="http://schemas.openxmlformats.org/drawingml/2006/table">
                <a:tbl>
                  <a:tblPr>
                    <a:noFill/>
                    <a:tableStyleId>{59A1EC13-452B-4707-AAD6-3572D59FB95D}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1594343640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386871240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6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Beam</a:t>
                          </a: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6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Column</a:t>
                          </a: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2503" marR="2503" marT="2503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marL="8890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zh-TW" altLang="en-US" sz="1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TW" altLang="en-US" sz="1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TW" altLang="en-US" sz="140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29000</m:t>
                                        </m:r>
                                      </m:num>
                                      <m:den>
                                        <m:d>
                                          <m:d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TW" alt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zh-TW" alt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zh-TW" alt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zh-TW" altLang="en-US" sz="140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50</m:t>
                                            </m:r>
                                          </m:e>
                                        </m:d>
                                      </m:den>
                                    </m:f>
                                  </m:e>
                                </m:rad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zh-TW" altLang="en-US" sz="1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348</m:t>
                                </m:r>
                              </m:oMath>
                            </m:oMathPara>
                          </a14:m>
                          <a:endParaRPr lang="zh-TW" altLang="en-US" sz="1400" dirty="0"/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marL="88900" indent="0" algn="ctr" fontAlgn="ctr"/>
                          <a:endParaRPr 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962047"/>
                      </a:ext>
                    </a:extLst>
                  </a:tr>
                  <a:tr h="277200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Web</a:t>
                          </a:r>
                        </a:p>
                      </a:txBody>
                      <a:tcPr marL="2503" marR="2503" marT="2503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8890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114</m:t>
                                </m:r>
                              </m:oMath>
                            </m:oMathPara>
                          </a14:m>
                          <a:endParaRPr lang="en-US" altLang="zh-TW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8890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altLang="zh-TW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88900" indent="0"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en-US" altLang="zh-TW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  <a:p>
                          <a:pPr marL="88900" indent="0" algn="ctr" font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f>
                                  <m:f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013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88900" indent="0" algn="ctr" font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114</m:t>
                                </m:r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  <a:p>
                          <a:pPr marL="88900" indent="0" algn="l" fontAlgn="ctr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57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en-US" altLang="zh-TW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  <a:p>
                          <a:pPr marL="8890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f>
                                  <m:f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59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013</m:t>
                                </m:r>
                                <m:d>
                                  <m:dPr>
                                    <m:ctrlPr>
                                      <a:rPr lang="en-US" altLang="zh-TW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04</m:t>
                                    </m:r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altLang="zh-TW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  <a:p>
                          <a:pPr marL="8890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For</m:t>
                                </m:r>
                                <m:r>
                                  <a:rPr lang="en-US" altLang="zh-TW" sz="1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ar-AE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TW" alt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∅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ar-AE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114</m:t>
                                </m:r>
                              </m:oMath>
                            </m:oMathPara>
                          </a14:m>
                          <a:endParaRPr lang="en-US" altLang="zh-TW" sz="1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8890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88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en-US" altLang="zh-TW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57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zh-TW" altLang="en-US" sz="1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𝐹</m:t>
                                            </m:r>
                                          </m:e>
                                          <m:sub>
                                            <m:r>
                                              <a:rPr lang="zh-TW" altLang="en-US" sz="1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</m:oMath>
                            </m:oMathPara>
                          </a14:m>
                          <a:endParaRPr lang="en-US" altLang="zh-TW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  <a:p>
                          <a:pPr marL="88900" marR="0" lvl="0" indent="0" algn="l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zh-TW" altLang="en-US" sz="1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207</m:t>
                                </m:r>
                                <m:d>
                                  <m:dPr>
                                    <m:ctrlPr>
                                      <a:rPr lang="en-US" altLang="zh-TW" sz="1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68</m:t>
                                    </m:r>
                                    <m:r>
                                      <a:rPr lang="en-US" altLang="zh-TW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ar-AE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TW" sz="1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36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TW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051</m:t>
                                </m:r>
                              </m:oMath>
                            </m:oMathPara>
                          </a14:m>
                          <a:endParaRPr lang="en-US" altLang="zh-TW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494190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Google Shape;308;p38">
                <a:extLst>
                  <a:ext uri="{FF2B5EF4-FFF2-40B4-BE49-F238E27FC236}">
                    <a16:creationId xmlns:a16="http://schemas.microsoft.com/office/drawing/2014/main" id="{F3E5729C-8B2D-43BE-BF37-6FF01821712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06545533"/>
                  </p:ext>
                </p:extLst>
              </p:nvPr>
            </p:nvGraphicFramePr>
            <p:xfrm>
              <a:off x="1404000" y="1102013"/>
              <a:ext cx="6372000" cy="3880000"/>
            </p:xfrm>
            <a:graphic>
              <a:graphicData uri="http://schemas.openxmlformats.org/drawingml/2006/table">
                <a:tbl>
                  <a:tblPr>
                    <a:noFill/>
                    <a:tableStyleId>{59A1EC13-452B-4707-AAD6-3572D59FB95D}</a:tableStyleId>
                  </a:tblPr>
                  <a:tblGrid>
                    <a:gridCol w="720000">
                      <a:extLst>
                        <a:ext uri="{9D8B030D-6E8A-4147-A177-3AD203B41FA5}">
                          <a16:colId xmlns:a16="http://schemas.microsoft.com/office/drawing/2014/main" val="1594343640"/>
                        </a:ext>
                      </a:extLst>
                    </a:gridCol>
                    <a:gridCol w="24120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40000">
                      <a:extLst>
                        <a:ext uri="{9D8B030D-6E8A-4147-A177-3AD203B41FA5}">
                          <a16:colId xmlns:a16="http://schemas.microsoft.com/office/drawing/2014/main" val="3868712406"/>
                        </a:ext>
                      </a:extLst>
                    </a:gridCol>
                  </a:tblGrid>
                  <a:tr h="360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6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Beam</a:t>
                          </a: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6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Column</a:t>
                          </a:r>
                          <a:endParaRPr sz="16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400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2503" marR="2503" marT="2503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2716" t="-52212" r="-108" b="-41592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88900" indent="0" algn="ctr" fontAlgn="ctr"/>
                          <a:endParaRPr 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sym typeface="Arial"/>
                          </a:endParaRPr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22962047"/>
                      </a:ext>
                    </a:extLst>
                  </a:tr>
                  <a:tr h="2836000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Web</a:t>
                          </a:r>
                        </a:p>
                      </a:txBody>
                      <a:tcPr marL="2503" marR="2503" marT="2503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798" t="-36910" r="-134596" b="-8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2503" marR="2503" marT="250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617" t="-36910" r="-188" b="-8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94190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Google Shape;786;p61">
            <a:extLst>
              <a:ext uri="{FF2B5EF4-FFF2-40B4-BE49-F238E27FC236}">
                <a16:creationId xmlns:a16="http://schemas.microsoft.com/office/drawing/2014/main" id="{7A6ABDA3-2F0A-4874-9826-7673C91DA7B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799" y="238220"/>
            <a:ext cx="6118001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According to AISC 341-16 Table D1.1 highly ductile members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6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b="1" dirty="0"/>
              <a:t>Width-Thickness Ratio Inspection</a:t>
            </a:r>
            <a:endParaRPr b="1" dirty="0"/>
          </a:p>
        </p:txBody>
      </p:sp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5726B6E-92CF-4F55-90B7-6C694D20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824622"/>
                  </p:ext>
                </p:extLst>
              </p:nvPr>
            </p:nvGraphicFramePr>
            <p:xfrm>
              <a:off x="985174" y="1438710"/>
              <a:ext cx="7173652" cy="30597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77851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77914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703877185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78246892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4008718908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23850">
                    <a:tc rowSpan="2"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kern="100" dirty="0">
                              <a:effectLst/>
                            </a:rPr>
                            <a:t> </a:t>
                          </a:r>
                          <a:endParaRPr lang="zh-TW" sz="1200" b="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Beam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Column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5164269"/>
                      </a:ext>
                    </a:extLst>
                  </a:tr>
                  <a:tr h="32385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Web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7809"/>
                      </a:ext>
                    </a:extLst>
                  </a:tr>
                  <a:tr h="68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𝒇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b="1" i="1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b="1" i="1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𝒇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16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zh-TW" altLang="en-US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16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𝒇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b="1" i="1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3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5.142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25.00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6.670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5.142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25.00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6.250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3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4.960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13.79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2.263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4.960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13.79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3.101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C5726B6E-92CF-4F55-90B7-6C694D20E33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12824622"/>
                  </p:ext>
                </p:extLst>
              </p:nvPr>
            </p:nvGraphicFramePr>
            <p:xfrm>
              <a:off x="985174" y="1438710"/>
              <a:ext cx="7173652" cy="30597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77851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77914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703877185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782468926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4008718908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23850">
                    <a:tc rowSpan="2"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kern="100" dirty="0">
                              <a:effectLst/>
                            </a:rPr>
                            <a:t> </a:t>
                          </a:r>
                          <a:endParaRPr lang="zh-TW" sz="1200" b="0" kern="100" dirty="0">
                            <a:effectLst/>
                            <a:latin typeface="Calibri" panose="020F0502020204030204" pitchFamily="34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Beam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Column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5164269"/>
                      </a:ext>
                    </a:extLst>
                  </a:tr>
                  <a:tr h="323850">
                    <a:tc gridSpan="2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Web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sym typeface="Arial"/>
                            </a:rPr>
                            <a:t>Flange</a:t>
                          </a: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1407809"/>
                      </a:ext>
                    </a:extLst>
                  </a:tr>
                  <a:tr h="68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67320" t="-98214" r="-503268" b="-25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65584" t="-98214" r="-300000" b="-25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9281" t="-98214" r="-101307" b="-2580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Upper</a:t>
                          </a: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 Limit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3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5.142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25.00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6.670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5.142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25.00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6.250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32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4.960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13.79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2.263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32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4.960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13.79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59.013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3.101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7.348</a:t>
                          </a:r>
                          <a:endParaRPr lang="zh-TW" altLang="en-US" sz="16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Google Shape;786;p61">
            <a:extLst>
              <a:ext uri="{FF2B5EF4-FFF2-40B4-BE49-F238E27FC236}">
                <a16:creationId xmlns:a16="http://schemas.microsoft.com/office/drawing/2014/main" id="{85FEEB21-8573-4568-A0BE-12FE4E9C394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520522" y="4483650"/>
            <a:ext cx="846205" cy="349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B050"/>
                </a:solidFill>
              </a:rPr>
              <a:t>PASS!</a:t>
            </a:r>
            <a:endParaRPr b="1" dirty="0">
              <a:solidFill>
                <a:srgbClr val="00B050"/>
              </a:solidFill>
            </a:endParaRPr>
          </a:p>
        </p:txBody>
      </p:sp>
      <p:sp>
        <p:nvSpPr>
          <p:cNvPr id="12" name="Google Shape;786;p61">
            <a:extLst>
              <a:ext uri="{FF2B5EF4-FFF2-40B4-BE49-F238E27FC236}">
                <a16:creationId xmlns:a16="http://schemas.microsoft.com/office/drawing/2014/main" id="{96168360-FAFB-42A8-BED2-AE6BFB425241}"/>
              </a:ext>
            </a:extLst>
          </p:cNvPr>
          <p:cNvSpPr txBox="1">
            <a:spLocks/>
          </p:cNvSpPr>
          <p:nvPr/>
        </p:nvSpPr>
        <p:spPr>
          <a:xfrm>
            <a:off x="5395975" y="4483650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3" name="Google Shape;786;p61">
            <a:extLst>
              <a:ext uri="{FF2B5EF4-FFF2-40B4-BE49-F238E27FC236}">
                <a16:creationId xmlns:a16="http://schemas.microsoft.com/office/drawing/2014/main" id="{C9899639-DE2C-4141-9A25-BC6D830B312A}"/>
              </a:ext>
            </a:extLst>
          </p:cNvPr>
          <p:cNvSpPr txBox="1">
            <a:spLocks/>
          </p:cNvSpPr>
          <p:nvPr/>
        </p:nvSpPr>
        <p:spPr>
          <a:xfrm>
            <a:off x="7271429" y="4483650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" name="Google Shape;786;p61">
            <a:extLst>
              <a:ext uri="{FF2B5EF4-FFF2-40B4-BE49-F238E27FC236}">
                <a16:creationId xmlns:a16="http://schemas.microsoft.com/office/drawing/2014/main" id="{CAA8624D-6D87-4231-8599-0EE40A2DC505}"/>
              </a:ext>
            </a:extLst>
          </p:cNvPr>
          <p:cNvSpPr txBox="1">
            <a:spLocks/>
          </p:cNvSpPr>
          <p:nvPr/>
        </p:nvSpPr>
        <p:spPr>
          <a:xfrm>
            <a:off x="282800" y="238220"/>
            <a:ext cx="44553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/>
              <a:t>Width-Thickness Ratio Inspection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61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/>
              <a:t>Column web inspection of MRF</a:t>
            </a:r>
            <a:endParaRPr sz="2800" b="1" dirty="0"/>
          </a:p>
        </p:txBody>
      </p:sp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48C5516-3F44-45B6-96EF-8C6A0E75A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842878"/>
                  </p:ext>
                </p:extLst>
              </p:nvPr>
            </p:nvGraphicFramePr>
            <p:xfrm>
              <a:off x="553445" y="1075500"/>
              <a:ext cx="7272000" cy="403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∅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Compare with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0.114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𝟎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.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𝟖𝟖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𝑬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𝟐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.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𝟔𝟖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∅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Upper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/ </a:t>
                          </a:r>
                          <a:r>
                            <a:rPr lang="en-US" sz="1400" b="1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Lower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 Limit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130.52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0.013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58.210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284.54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0.030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57.160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465.81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0.049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56.000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672.54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0.071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54.650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901.21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0.095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53.180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1148.57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0.115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51.810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1408.74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0.142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51.260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1676.59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0.169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50.720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1941.36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0.195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50.190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2173.67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0.219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49.710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48C5516-3F44-45B6-96EF-8C6A0E75A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04842878"/>
                  </p:ext>
                </p:extLst>
              </p:nvPr>
            </p:nvGraphicFramePr>
            <p:xfrm>
              <a:off x="553445" y="1075500"/>
              <a:ext cx="7272000" cy="403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613" t="-769" r="-78709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613" t="-769" r="-68709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Compare with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0.114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600" t="-769" r="-454400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1535" t="-769" r="-2821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Upper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/ </a:t>
                          </a:r>
                          <a:r>
                            <a:rPr lang="en-US" sz="1400" b="1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Lower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 Limit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130.52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0.013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58.210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284.54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0.030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57.160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465.81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0.049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56.000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672.54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0.071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54.650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901.21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0.095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20.800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53.180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1148.57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0.115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51.810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1408.74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0.142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51.260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1676.59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0.169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50.720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1941.36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0.195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50.190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2173.67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0.219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49.710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Google Shape;786;p61">
            <a:extLst>
              <a:ext uri="{FF2B5EF4-FFF2-40B4-BE49-F238E27FC236}">
                <a16:creationId xmlns:a16="http://schemas.microsoft.com/office/drawing/2014/main" id="{9C3380BB-666B-4E0B-90D7-88A55A004C0A}"/>
              </a:ext>
            </a:extLst>
          </p:cNvPr>
          <p:cNvSpPr txBox="1">
            <a:spLocks/>
          </p:cNvSpPr>
          <p:nvPr/>
        </p:nvSpPr>
        <p:spPr>
          <a:xfrm>
            <a:off x="7681977" y="218634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0" name="Google Shape;786;p61">
            <a:extLst>
              <a:ext uri="{FF2B5EF4-FFF2-40B4-BE49-F238E27FC236}">
                <a16:creationId xmlns:a16="http://schemas.microsoft.com/office/drawing/2014/main" id="{20B5FC50-0F7B-47A8-B8A7-F2D14A6B17B5}"/>
              </a:ext>
            </a:extLst>
          </p:cNvPr>
          <p:cNvSpPr txBox="1">
            <a:spLocks/>
          </p:cNvSpPr>
          <p:nvPr/>
        </p:nvSpPr>
        <p:spPr>
          <a:xfrm>
            <a:off x="7681977" y="251093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Google Shape;786;p61">
            <a:extLst>
              <a:ext uri="{FF2B5EF4-FFF2-40B4-BE49-F238E27FC236}">
                <a16:creationId xmlns:a16="http://schemas.microsoft.com/office/drawing/2014/main" id="{8E5B22AE-76CB-449A-9D4B-F871D543DF98}"/>
              </a:ext>
            </a:extLst>
          </p:cNvPr>
          <p:cNvSpPr txBox="1">
            <a:spLocks/>
          </p:cNvSpPr>
          <p:nvPr/>
        </p:nvSpPr>
        <p:spPr>
          <a:xfrm>
            <a:off x="7681977" y="283553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" name="Google Shape;786;p61">
            <a:extLst>
              <a:ext uri="{FF2B5EF4-FFF2-40B4-BE49-F238E27FC236}">
                <a16:creationId xmlns:a16="http://schemas.microsoft.com/office/drawing/2014/main" id="{99757C8C-78C6-476E-910D-05064293F9B6}"/>
              </a:ext>
            </a:extLst>
          </p:cNvPr>
          <p:cNvSpPr txBox="1">
            <a:spLocks/>
          </p:cNvSpPr>
          <p:nvPr/>
        </p:nvSpPr>
        <p:spPr>
          <a:xfrm>
            <a:off x="7681977" y="3160130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3" name="Google Shape;786;p61">
            <a:extLst>
              <a:ext uri="{FF2B5EF4-FFF2-40B4-BE49-F238E27FC236}">
                <a16:creationId xmlns:a16="http://schemas.microsoft.com/office/drawing/2014/main" id="{18A53C31-C6FE-4E55-9264-A24ABF83C87D}"/>
              </a:ext>
            </a:extLst>
          </p:cNvPr>
          <p:cNvSpPr txBox="1">
            <a:spLocks/>
          </p:cNvSpPr>
          <p:nvPr/>
        </p:nvSpPr>
        <p:spPr>
          <a:xfrm>
            <a:off x="7681977" y="348472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Google Shape;786;p61">
            <a:extLst>
              <a:ext uri="{FF2B5EF4-FFF2-40B4-BE49-F238E27FC236}">
                <a16:creationId xmlns:a16="http://schemas.microsoft.com/office/drawing/2014/main" id="{E036B69F-37FC-4516-85A9-617B0733948D}"/>
              </a:ext>
            </a:extLst>
          </p:cNvPr>
          <p:cNvSpPr txBox="1">
            <a:spLocks/>
          </p:cNvSpPr>
          <p:nvPr/>
        </p:nvSpPr>
        <p:spPr>
          <a:xfrm>
            <a:off x="7681977" y="380932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Google Shape;786;p61">
            <a:extLst>
              <a:ext uri="{FF2B5EF4-FFF2-40B4-BE49-F238E27FC236}">
                <a16:creationId xmlns:a16="http://schemas.microsoft.com/office/drawing/2014/main" id="{5D0217FC-7EC6-4DC4-988E-E0E9647BFD48}"/>
              </a:ext>
            </a:extLst>
          </p:cNvPr>
          <p:cNvSpPr txBox="1">
            <a:spLocks/>
          </p:cNvSpPr>
          <p:nvPr/>
        </p:nvSpPr>
        <p:spPr>
          <a:xfrm>
            <a:off x="7681977" y="413391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Google Shape;786;p61">
            <a:extLst>
              <a:ext uri="{FF2B5EF4-FFF2-40B4-BE49-F238E27FC236}">
                <a16:creationId xmlns:a16="http://schemas.microsoft.com/office/drawing/2014/main" id="{9594E141-B6AE-4AA0-B384-99317B7D27FB}"/>
              </a:ext>
            </a:extLst>
          </p:cNvPr>
          <p:cNvSpPr txBox="1">
            <a:spLocks/>
          </p:cNvSpPr>
          <p:nvPr/>
        </p:nvSpPr>
        <p:spPr>
          <a:xfrm>
            <a:off x="7681977" y="445851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Google Shape;786;p61">
            <a:extLst>
              <a:ext uri="{FF2B5EF4-FFF2-40B4-BE49-F238E27FC236}">
                <a16:creationId xmlns:a16="http://schemas.microsoft.com/office/drawing/2014/main" id="{D9A063C7-2F34-4E56-B6DA-AFCB94EA721E}"/>
              </a:ext>
            </a:extLst>
          </p:cNvPr>
          <p:cNvSpPr txBox="1">
            <a:spLocks/>
          </p:cNvSpPr>
          <p:nvPr/>
        </p:nvSpPr>
        <p:spPr>
          <a:xfrm>
            <a:off x="7681977" y="478310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8" name="Google Shape;786;p61">
            <a:extLst>
              <a:ext uri="{FF2B5EF4-FFF2-40B4-BE49-F238E27FC236}">
                <a16:creationId xmlns:a16="http://schemas.microsoft.com/office/drawing/2014/main" id="{F95AA0F5-B9C7-4A0C-B005-635BC682D198}"/>
              </a:ext>
            </a:extLst>
          </p:cNvPr>
          <p:cNvSpPr txBox="1">
            <a:spLocks/>
          </p:cNvSpPr>
          <p:nvPr/>
        </p:nvSpPr>
        <p:spPr>
          <a:xfrm>
            <a:off x="7681977" y="186174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9" name="Google Shape;786;p61">
            <a:extLst>
              <a:ext uri="{FF2B5EF4-FFF2-40B4-BE49-F238E27FC236}">
                <a16:creationId xmlns:a16="http://schemas.microsoft.com/office/drawing/2014/main" id="{69E7A190-1F74-4B22-9AA2-D8E4E159E5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800" y="238220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dirty="0"/>
              <a:t>Width-Thickness Ratio Inspection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42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altLang="zh-TW" b="1" dirty="0"/>
              <a:t>TABLE OF CONTENTS</a:t>
            </a:r>
            <a:endParaRPr b="1" dirty="0"/>
          </a:p>
        </p:txBody>
      </p:sp>
      <p:cxnSp>
        <p:nvCxnSpPr>
          <p:cNvPr id="517" name="Google Shape;517;p4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8" name="Google Shape;518;p4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2190DB-AE3F-44BA-ACBC-8E8BAF83F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pPr/>
              <a:t>2</a:t>
            </a:fld>
            <a:endParaRPr lang="zh-TW" altLang="en-US"/>
          </a:p>
        </p:txBody>
      </p:sp>
      <p:sp>
        <p:nvSpPr>
          <p:cNvPr id="68" name="Google Shape;326;p39">
            <a:extLst>
              <a:ext uri="{FF2B5EF4-FFF2-40B4-BE49-F238E27FC236}">
                <a16:creationId xmlns:a16="http://schemas.microsoft.com/office/drawing/2014/main" id="{E8B5D9A5-CC95-4E27-98EC-F6649E771C12}"/>
              </a:ext>
            </a:extLst>
          </p:cNvPr>
          <p:cNvSpPr txBox="1">
            <a:spLocks/>
          </p:cNvSpPr>
          <p:nvPr/>
        </p:nvSpPr>
        <p:spPr>
          <a:xfrm>
            <a:off x="1162491" y="1103303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Model </a:t>
            </a:r>
            <a:r>
              <a:rPr lang="en-US" altLang="zh-TW" dirty="0"/>
              <a:t>I</a:t>
            </a:r>
            <a:r>
              <a:rPr lang="en-US" dirty="0"/>
              <a:t>nformation</a:t>
            </a:r>
          </a:p>
        </p:txBody>
      </p:sp>
      <p:sp>
        <p:nvSpPr>
          <p:cNvPr id="69" name="Google Shape;327;p39">
            <a:extLst>
              <a:ext uri="{FF2B5EF4-FFF2-40B4-BE49-F238E27FC236}">
                <a16:creationId xmlns:a16="http://schemas.microsoft.com/office/drawing/2014/main" id="{0D90F95A-940E-426C-B902-DF0202F30C5A}"/>
              </a:ext>
            </a:extLst>
          </p:cNvPr>
          <p:cNvSpPr txBox="1">
            <a:spLocks/>
          </p:cNvSpPr>
          <p:nvPr/>
        </p:nvSpPr>
        <p:spPr>
          <a:xfrm>
            <a:off x="1162500" y="1629946"/>
            <a:ext cx="3904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B</a:t>
            </a:r>
            <a:r>
              <a:rPr lang="en-US" dirty="0"/>
              <a:t>ase </a:t>
            </a:r>
            <a:r>
              <a:rPr lang="en-US" altLang="zh-TW" dirty="0"/>
              <a:t>S</a:t>
            </a:r>
            <a:r>
              <a:rPr lang="en-US" dirty="0"/>
              <a:t>hear &amp;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 algn="l"/>
            <a:r>
              <a:rPr lang="en-US" altLang="zh-TW" dirty="0"/>
              <a:t>L</a:t>
            </a:r>
            <a:r>
              <a:rPr lang="en-US" dirty="0"/>
              <a:t>ateral </a:t>
            </a:r>
            <a:r>
              <a:rPr lang="en-US" altLang="zh-TW" dirty="0"/>
              <a:t>S</a:t>
            </a:r>
            <a:r>
              <a:rPr lang="en-US" dirty="0"/>
              <a:t>eismic </a:t>
            </a:r>
            <a:r>
              <a:rPr lang="en-US" altLang="zh-TW" dirty="0"/>
              <a:t>F</a:t>
            </a:r>
            <a:r>
              <a:rPr lang="en-US" dirty="0"/>
              <a:t>orce</a:t>
            </a:r>
          </a:p>
        </p:txBody>
      </p:sp>
      <p:sp>
        <p:nvSpPr>
          <p:cNvPr id="70" name="Google Shape;328;p39">
            <a:extLst>
              <a:ext uri="{FF2B5EF4-FFF2-40B4-BE49-F238E27FC236}">
                <a16:creationId xmlns:a16="http://schemas.microsoft.com/office/drawing/2014/main" id="{E7F1AA2A-C1BF-411A-8148-B2C5A2359AAB}"/>
              </a:ext>
            </a:extLst>
          </p:cNvPr>
          <p:cNvSpPr txBox="1">
            <a:spLocks/>
          </p:cNvSpPr>
          <p:nvPr/>
        </p:nvSpPr>
        <p:spPr>
          <a:xfrm>
            <a:off x="1162494" y="2525920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L</a:t>
            </a:r>
            <a:r>
              <a:rPr lang="en-US" dirty="0"/>
              <a:t>oad </a:t>
            </a:r>
            <a:r>
              <a:rPr lang="en-US" altLang="zh-TW" dirty="0"/>
              <a:t>C</a:t>
            </a:r>
            <a:r>
              <a:rPr lang="en-US" dirty="0"/>
              <a:t>ombinations</a:t>
            </a:r>
          </a:p>
        </p:txBody>
      </p:sp>
      <p:sp>
        <p:nvSpPr>
          <p:cNvPr id="71" name="Google Shape;329;p39">
            <a:extLst>
              <a:ext uri="{FF2B5EF4-FFF2-40B4-BE49-F238E27FC236}">
                <a16:creationId xmlns:a16="http://schemas.microsoft.com/office/drawing/2014/main" id="{DDA8E1AD-ADDD-49A2-BF9C-72C4108A24FF}"/>
              </a:ext>
            </a:extLst>
          </p:cNvPr>
          <p:cNvSpPr txBox="1">
            <a:spLocks/>
          </p:cNvSpPr>
          <p:nvPr/>
        </p:nvSpPr>
        <p:spPr>
          <a:xfrm>
            <a:off x="1162491" y="3579206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Section Inspection</a:t>
            </a:r>
            <a:endParaRPr lang="en-US" dirty="0"/>
          </a:p>
        </p:txBody>
      </p:sp>
      <p:sp>
        <p:nvSpPr>
          <p:cNvPr id="80" name="Google Shape;326;p39">
            <a:extLst>
              <a:ext uri="{FF2B5EF4-FFF2-40B4-BE49-F238E27FC236}">
                <a16:creationId xmlns:a16="http://schemas.microsoft.com/office/drawing/2014/main" id="{43AB2FE0-3C7E-4D5D-A834-3C8D75537E9A}"/>
              </a:ext>
            </a:extLst>
          </p:cNvPr>
          <p:cNvSpPr txBox="1">
            <a:spLocks/>
          </p:cNvSpPr>
          <p:nvPr/>
        </p:nvSpPr>
        <p:spPr>
          <a:xfrm>
            <a:off x="5058065" y="1112513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M</a:t>
            </a:r>
            <a:r>
              <a:rPr lang="en-US" dirty="0"/>
              <a:t>odal </a:t>
            </a:r>
            <a:r>
              <a:rPr lang="en-US" altLang="zh-TW" dirty="0"/>
              <a:t>A</a:t>
            </a:r>
            <a:r>
              <a:rPr lang="en-US" dirty="0"/>
              <a:t>nalysis</a:t>
            </a:r>
          </a:p>
        </p:txBody>
      </p:sp>
      <p:sp>
        <p:nvSpPr>
          <p:cNvPr id="81" name="Google Shape;327;p39">
            <a:extLst>
              <a:ext uri="{FF2B5EF4-FFF2-40B4-BE49-F238E27FC236}">
                <a16:creationId xmlns:a16="http://schemas.microsoft.com/office/drawing/2014/main" id="{4A06B7A9-4292-4A55-8BEC-55CAEC8738A6}"/>
              </a:ext>
            </a:extLst>
          </p:cNvPr>
          <p:cNvSpPr txBox="1">
            <a:spLocks/>
          </p:cNvSpPr>
          <p:nvPr/>
        </p:nvSpPr>
        <p:spPr>
          <a:xfrm>
            <a:off x="5058074" y="1565092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Story Drifts</a:t>
            </a:r>
          </a:p>
        </p:txBody>
      </p:sp>
      <p:sp>
        <p:nvSpPr>
          <p:cNvPr id="82" name="Google Shape;328;p39">
            <a:extLst>
              <a:ext uri="{FF2B5EF4-FFF2-40B4-BE49-F238E27FC236}">
                <a16:creationId xmlns:a16="http://schemas.microsoft.com/office/drawing/2014/main" id="{768E3F6B-FD6B-47B0-A784-5212555AC8B0}"/>
              </a:ext>
            </a:extLst>
          </p:cNvPr>
          <p:cNvSpPr txBox="1">
            <a:spLocks/>
          </p:cNvSpPr>
          <p:nvPr/>
        </p:nvSpPr>
        <p:spPr>
          <a:xfrm>
            <a:off x="5058068" y="2017671"/>
            <a:ext cx="3904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Nonlinear </a:t>
            </a:r>
          </a:p>
          <a:p>
            <a:pPr marL="0" indent="0" algn="l"/>
            <a:r>
              <a:rPr lang="en-US" altLang="zh-TW" dirty="0"/>
              <a:t>PUSHOVER Analysis</a:t>
            </a:r>
            <a:endParaRPr lang="en-US" dirty="0"/>
          </a:p>
        </p:txBody>
      </p:sp>
      <p:sp>
        <p:nvSpPr>
          <p:cNvPr id="83" name="Google Shape;329;p39">
            <a:extLst>
              <a:ext uri="{FF2B5EF4-FFF2-40B4-BE49-F238E27FC236}">
                <a16:creationId xmlns:a16="http://schemas.microsoft.com/office/drawing/2014/main" id="{BB9A17DB-3EA5-4394-B945-43DDE9564916}"/>
              </a:ext>
            </a:extLst>
          </p:cNvPr>
          <p:cNvSpPr txBox="1">
            <a:spLocks/>
          </p:cNvSpPr>
          <p:nvPr/>
        </p:nvSpPr>
        <p:spPr>
          <a:xfrm>
            <a:off x="5058065" y="3661491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Discussion &amp; Suggestion</a:t>
            </a:r>
          </a:p>
        </p:txBody>
      </p:sp>
      <p:sp>
        <p:nvSpPr>
          <p:cNvPr id="88" name="Google Shape;328;p39">
            <a:extLst>
              <a:ext uri="{FF2B5EF4-FFF2-40B4-BE49-F238E27FC236}">
                <a16:creationId xmlns:a16="http://schemas.microsoft.com/office/drawing/2014/main" id="{9C8220D3-AD09-417A-A760-2F7997F90027}"/>
              </a:ext>
            </a:extLst>
          </p:cNvPr>
          <p:cNvSpPr txBox="1">
            <a:spLocks/>
          </p:cNvSpPr>
          <p:nvPr/>
        </p:nvSpPr>
        <p:spPr>
          <a:xfrm>
            <a:off x="1162494" y="3052563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dirty="0"/>
              <a:t>Section </a:t>
            </a:r>
            <a:r>
              <a:rPr lang="en-US" altLang="zh-TW" dirty="0"/>
              <a:t>S</a:t>
            </a:r>
            <a:r>
              <a:rPr lang="en-US" dirty="0"/>
              <a:t>election</a:t>
            </a:r>
          </a:p>
        </p:txBody>
      </p:sp>
      <p:sp>
        <p:nvSpPr>
          <p:cNvPr id="89" name="Google Shape;329;p39">
            <a:extLst>
              <a:ext uri="{FF2B5EF4-FFF2-40B4-BE49-F238E27FC236}">
                <a16:creationId xmlns:a16="http://schemas.microsoft.com/office/drawing/2014/main" id="{B6E2D0B8-184D-49BD-AC80-D99727354607}"/>
              </a:ext>
            </a:extLst>
          </p:cNvPr>
          <p:cNvSpPr txBox="1">
            <a:spLocks/>
          </p:cNvSpPr>
          <p:nvPr/>
        </p:nvSpPr>
        <p:spPr>
          <a:xfrm>
            <a:off x="1162491" y="4105847"/>
            <a:ext cx="39048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D</a:t>
            </a:r>
            <a:r>
              <a:rPr lang="en-US" dirty="0"/>
              <a:t>esign </a:t>
            </a:r>
            <a:r>
              <a:rPr lang="en-US" altLang="zh-TW" dirty="0"/>
              <a:t>D</a:t>
            </a:r>
            <a:r>
              <a:rPr lang="en-US" dirty="0"/>
              <a:t>etails</a:t>
            </a:r>
          </a:p>
        </p:txBody>
      </p:sp>
      <p:sp>
        <p:nvSpPr>
          <p:cNvPr id="90" name="Google Shape;328;p39">
            <a:extLst>
              <a:ext uri="{FF2B5EF4-FFF2-40B4-BE49-F238E27FC236}">
                <a16:creationId xmlns:a16="http://schemas.microsoft.com/office/drawing/2014/main" id="{731B50D2-D86B-46AF-805A-AB8BF1407B11}"/>
              </a:ext>
            </a:extLst>
          </p:cNvPr>
          <p:cNvSpPr txBox="1">
            <a:spLocks/>
          </p:cNvSpPr>
          <p:nvPr/>
        </p:nvSpPr>
        <p:spPr>
          <a:xfrm>
            <a:off x="5058068" y="2839581"/>
            <a:ext cx="39048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altLang="zh-TW" dirty="0"/>
              <a:t>Nonlinear </a:t>
            </a:r>
          </a:p>
          <a:p>
            <a:pPr marL="0" indent="0" algn="l"/>
            <a:r>
              <a:rPr lang="en-US" altLang="zh-TW" dirty="0"/>
              <a:t>Time History Analysis</a:t>
            </a:r>
            <a:endParaRPr lang="en-US" dirty="0"/>
          </a:p>
        </p:txBody>
      </p:sp>
      <p:sp>
        <p:nvSpPr>
          <p:cNvPr id="92" name="Google Shape;322;p39">
            <a:extLst>
              <a:ext uri="{FF2B5EF4-FFF2-40B4-BE49-F238E27FC236}">
                <a16:creationId xmlns:a16="http://schemas.microsoft.com/office/drawing/2014/main" id="{1A72E057-B184-4087-BE5A-990D45BCE4E8}"/>
              </a:ext>
            </a:extLst>
          </p:cNvPr>
          <p:cNvSpPr txBox="1">
            <a:spLocks/>
          </p:cNvSpPr>
          <p:nvPr/>
        </p:nvSpPr>
        <p:spPr>
          <a:xfrm>
            <a:off x="495300" y="1127926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01</a:t>
            </a:r>
          </a:p>
        </p:txBody>
      </p:sp>
      <p:sp>
        <p:nvSpPr>
          <p:cNvPr id="95" name="Google Shape;322;p39">
            <a:extLst>
              <a:ext uri="{FF2B5EF4-FFF2-40B4-BE49-F238E27FC236}">
                <a16:creationId xmlns:a16="http://schemas.microsoft.com/office/drawing/2014/main" id="{5093006E-96D8-4497-AD02-F877CF34E4EB}"/>
              </a:ext>
            </a:extLst>
          </p:cNvPr>
          <p:cNvSpPr txBox="1">
            <a:spLocks/>
          </p:cNvSpPr>
          <p:nvPr/>
        </p:nvSpPr>
        <p:spPr>
          <a:xfrm>
            <a:off x="495300" y="1668046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2</a:t>
            </a:r>
            <a:endParaRPr lang="en" sz="2800" u="sng" dirty="0"/>
          </a:p>
        </p:txBody>
      </p:sp>
      <p:sp>
        <p:nvSpPr>
          <p:cNvPr id="96" name="Google Shape;322;p39">
            <a:extLst>
              <a:ext uri="{FF2B5EF4-FFF2-40B4-BE49-F238E27FC236}">
                <a16:creationId xmlns:a16="http://schemas.microsoft.com/office/drawing/2014/main" id="{AF921D1A-6F0C-42F9-AAA3-BB2385E7104C}"/>
              </a:ext>
            </a:extLst>
          </p:cNvPr>
          <p:cNvSpPr txBox="1">
            <a:spLocks/>
          </p:cNvSpPr>
          <p:nvPr/>
        </p:nvSpPr>
        <p:spPr>
          <a:xfrm>
            <a:off x="495300" y="2550543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3</a:t>
            </a:r>
            <a:endParaRPr lang="en" sz="2800" u="sng" dirty="0"/>
          </a:p>
        </p:txBody>
      </p:sp>
      <p:sp>
        <p:nvSpPr>
          <p:cNvPr id="97" name="Google Shape;322;p39">
            <a:extLst>
              <a:ext uri="{FF2B5EF4-FFF2-40B4-BE49-F238E27FC236}">
                <a16:creationId xmlns:a16="http://schemas.microsoft.com/office/drawing/2014/main" id="{FCA7C657-8208-4B13-B9BD-64AA89F52283}"/>
              </a:ext>
            </a:extLst>
          </p:cNvPr>
          <p:cNvSpPr txBox="1">
            <a:spLocks/>
          </p:cNvSpPr>
          <p:nvPr/>
        </p:nvSpPr>
        <p:spPr>
          <a:xfrm>
            <a:off x="495300" y="3077186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4</a:t>
            </a:r>
            <a:endParaRPr lang="en" sz="2800" u="sng" dirty="0"/>
          </a:p>
        </p:txBody>
      </p:sp>
      <p:sp>
        <p:nvSpPr>
          <p:cNvPr id="98" name="Google Shape;322;p39">
            <a:extLst>
              <a:ext uri="{FF2B5EF4-FFF2-40B4-BE49-F238E27FC236}">
                <a16:creationId xmlns:a16="http://schemas.microsoft.com/office/drawing/2014/main" id="{0FA23F6F-4258-4D67-BB85-BA2A0703CC82}"/>
              </a:ext>
            </a:extLst>
          </p:cNvPr>
          <p:cNvSpPr txBox="1">
            <a:spLocks/>
          </p:cNvSpPr>
          <p:nvPr/>
        </p:nvSpPr>
        <p:spPr>
          <a:xfrm>
            <a:off x="495300" y="3603829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5</a:t>
            </a:r>
            <a:endParaRPr lang="en" sz="2800" u="sng" dirty="0"/>
          </a:p>
        </p:txBody>
      </p:sp>
      <p:sp>
        <p:nvSpPr>
          <p:cNvPr id="99" name="Google Shape;322;p39">
            <a:extLst>
              <a:ext uri="{FF2B5EF4-FFF2-40B4-BE49-F238E27FC236}">
                <a16:creationId xmlns:a16="http://schemas.microsoft.com/office/drawing/2014/main" id="{D182608D-C267-4D3E-BE25-909C38B6A8B7}"/>
              </a:ext>
            </a:extLst>
          </p:cNvPr>
          <p:cNvSpPr txBox="1">
            <a:spLocks/>
          </p:cNvSpPr>
          <p:nvPr/>
        </p:nvSpPr>
        <p:spPr>
          <a:xfrm>
            <a:off x="495300" y="4130470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6</a:t>
            </a:r>
            <a:endParaRPr lang="en" sz="2800" u="sng" dirty="0"/>
          </a:p>
        </p:txBody>
      </p:sp>
      <p:sp>
        <p:nvSpPr>
          <p:cNvPr id="100" name="Google Shape;322;p39">
            <a:extLst>
              <a:ext uri="{FF2B5EF4-FFF2-40B4-BE49-F238E27FC236}">
                <a16:creationId xmlns:a16="http://schemas.microsoft.com/office/drawing/2014/main" id="{C6A57A53-2BE2-44EA-941C-D42F2A6658AB}"/>
              </a:ext>
            </a:extLst>
          </p:cNvPr>
          <p:cNvSpPr txBox="1">
            <a:spLocks/>
          </p:cNvSpPr>
          <p:nvPr/>
        </p:nvSpPr>
        <p:spPr>
          <a:xfrm>
            <a:off x="4406900" y="1137136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7</a:t>
            </a:r>
            <a:endParaRPr lang="en" sz="2800" u="sng" dirty="0"/>
          </a:p>
        </p:txBody>
      </p:sp>
      <p:sp>
        <p:nvSpPr>
          <p:cNvPr id="101" name="Google Shape;322;p39">
            <a:extLst>
              <a:ext uri="{FF2B5EF4-FFF2-40B4-BE49-F238E27FC236}">
                <a16:creationId xmlns:a16="http://schemas.microsoft.com/office/drawing/2014/main" id="{1B3F3616-1093-4AC3-9B8C-6051B4B0E1AF}"/>
              </a:ext>
            </a:extLst>
          </p:cNvPr>
          <p:cNvSpPr txBox="1">
            <a:spLocks/>
          </p:cNvSpPr>
          <p:nvPr/>
        </p:nvSpPr>
        <p:spPr>
          <a:xfrm>
            <a:off x="4406900" y="1589715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8</a:t>
            </a:r>
            <a:endParaRPr lang="en" sz="2800" u="sng" dirty="0"/>
          </a:p>
        </p:txBody>
      </p:sp>
      <p:sp>
        <p:nvSpPr>
          <p:cNvPr id="102" name="Google Shape;322;p39">
            <a:extLst>
              <a:ext uri="{FF2B5EF4-FFF2-40B4-BE49-F238E27FC236}">
                <a16:creationId xmlns:a16="http://schemas.microsoft.com/office/drawing/2014/main" id="{5C43331A-9D7C-4729-95F2-BA678C79B1C4}"/>
              </a:ext>
            </a:extLst>
          </p:cNvPr>
          <p:cNvSpPr txBox="1">
            <a:spLocks/>
          </p:cNvSpPr>
          <p:nvPr/>
        </p:nvSpPr>
        <p:spPr>
          <a:xfrm>
            <a:off x="4406900" y="2055771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" sz="2800" u="sng" dirty="0"/>
              <a:t>0</a:t>
            </a:r>
            <a:r>
              <a:rPr lang="en-US" altLang="zh-TW" sz="2800" u="sng" dirty="0"/>
              <a:t>9</a:t>
            </a:r>
            <a:endParaRPr lang="en" sz="2800" u="sng" dirty="0"/>
          </a:p>
        </p:txBody>
      </p:sp>
      <p:sp>
        <p:nvSpPr>
          <p:cNvPr id="103" name="Google Shape;322;p39">
            <a:extLst>
              <a:ext uri="{FF2B5EF4-FFF2-40B4-BE49-F238E27FC236}">
                <a16:creationId xmlns:a16="http://schemas.microsoft.com/office/drawing/2014/main" id="{1B3E98B7-27A5-4943-9965-E9AA6C76CA35}"/>
              </a:ext>
            </a:extLst>
          </p:cNvPr>
          <p:cNvSpPr txBox="1">
            <a:spLocks/>
          </p:cNvSpPr>
          <p:nvPr/>
        </p:nvSpPr>
        <p:spPr>
          <a:xfrm>
            <a:off x="4406900" y="2877681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altLang="zh-TW" sz="2800" u="sng" dirty="0"/>
              <a:t>10</a:t>
            </a:r>
            <a:endParaRPr lang="en" sz="2800" u="sng" dirty="0"/>
          </a:p>
        </p:txBody>
      </p:sp>
      <p:sp>
        <p:nvSpPr>
          <p:cNvPr id="104" name="Google Shape;322;p39">
            <a:extLst>
              <a:ext uri="{FF2B5EF4-FFF2-40B4-BE49-F238E27FC236}">
                <a16:creationId xmlns:a16="http://schemas.microsoft.com/office/drawing/2014/main" id="{49FEF33F-1072-4A1C-9295-F8D1375CC06C}"/>
              </a:ext>
            </a:extLst>
          </p:cNvPr>
          <p:cNvSpPr txBox="1">
            <a:spLocks/>
          </p:cNvSpPr>
          <p:nvPr/>
        </p:nvSpPr>
        <p:spPr>
          <a:xfrm>
            <a:off x="4406900" y="3686114"/>
            <a:ext cx="734700" cy="529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ilda Display"/>
              <a:buNone/>
              <a:defRPr sz="35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algn="ctr"/>
            <a:r>
              <a:rPr lang="en-US" altLang="zh-TW" sz="2800" u="sng" dirty="0"/>
              <a:t>1</a:t>
            </a:r>
            <a:r>
              <a:rPr lang="en" sz="2800" u="sng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775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0" y="536108"/>
            <a:ext cx="84307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b="1" dirty="0"/>
              <a:t>Column web inspection of gravity frames</a:t>
            </a:r>
            <a:endParaRPr sz="2800" b="1" dirty="0"/>
          </a:p>
        </p:txBody>
      </p:sp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48C5516-3F44-45B6-96EF-8C6A0E75A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92420"/>
                  </p:ext>
                </p:extLst>
              </p:nvPr>
            </p:nvGraphicFramePr>
            <p:xfrm>
              <a:off x="553445" y="1075500"/>
              <a:ext cx="7272000" cy="403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𝒖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∅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𝒄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𝑷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𝒚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Compare with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0.114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𝒉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𝒘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𝟎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.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𝟖𝟖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radPr>
                                  <m:deg/>
                                  <m:e>
                                    <m:f>
                                      <m:f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  <m:t>𝑬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𝑹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𝑭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rad>
                                <m:d>
                                  <m:dPr>
                                    <m:ctrlPr>
                                      <a:rPr lang="zh-TW" altLang="en-US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𝟐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.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𝟔𝟖</m:t>
                                    </m:r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zh-TW" altLang="en-US" sz="14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sym typeface="Arial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𝒖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∅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𝒄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zh-TW" altLang="en-US" sz="14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sym typeface="Arial"/>
                                              </a:rPr>
                                              <m:t>𝒚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Upper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/ </a:t>
                          </a:r>
                          <a:r>
                            <a:rPr lang="en-US" sz="1400" b="1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Lower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 Limit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243.04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0.049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6.110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56.000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485.71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0.099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6.110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52.930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728.05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0.148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51.140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969.86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0.198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50.130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1212.6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0.247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49.140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1456.15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0.269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48.700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1700.11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0.315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47.770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1944.94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0.360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46.860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2196.97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0.407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45.910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2452.24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0.454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44.960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>
                <a:extLst>
                  <a:ext uri="{FF2B5EF4-FFF2-40B4-BE49-F238E27FC236}">
                    <a16:creationId xmlns:a16="http://schemas.microsoft.com/office/drawing/2014/main" id="{148C5516-3F44-45B6-96EF-8C6A0E75AB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592420"/>
                  </p:ext>
                </p:extLst>
              </p:nvPr>
            </p:nvGraphicFramePr>
            <p:xfrm>
              <a:off x="553445" y="1075500"/>
              <a:ext cx="7272000" cy="403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576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97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2700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792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6613" t="-769" r="-78709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76613" t="-769" r="-68709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Compare with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0.114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401600" t="-769" r="-454400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41535" t="-769" r="-28217" b="-41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Upper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/ </a:t>
                          </a:r>
                          <a:r>
                            <a:rPr lang="en-US" sz="1400" b="1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Lower</a:t>
                          </a: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 Limit</a:t>
                          </a: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243.04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0.049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6.110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56.000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485.71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0.099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Less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6.110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0070C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52.930</a:t>
                          </a:r>
                          <a:endParaRPr lang="zh-TW" altLang="en-US" sz="1400" b="0" i="0" u="none" strike="noStrike" cap="none" dirty="0">
                            <a:solidFill>
                              <a:srgbClr val="0070C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728.05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0.148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51.140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969.86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0.198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50.130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1212.6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0.247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49.140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1456.15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0.269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48.700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1700.11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0.315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47.770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1944.94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0.360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46.860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2196.97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0.407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45.910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2452.24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0.454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Greater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44.960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36.051</a:t>
                          </a:r>
                          <a:endParaRPr lang="zh-TW" altLang="en-US" sz="14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Google Shape;786;p61">
            <a:extLst>
              <a:ext uri="{FF2B5EF4-FFF2-40B4-BE49-F238E27FC236}">
                <a16:creationId xmlns:a16="http://schemas.microsoft.com/office/drawing/2014/main" id="{9C3380BB-666B-4E0B-90D7-88A55A004C0A}"/>
              </a:ext>
            </a:extLst>
          </p:cNvPr>
          <p:cNvSpPr txBox="1">
            <a:spLocks/>
          </p:cNvSpPr>
          <p:nvPr/>
        </p:nvSpPr>
        <p:spPr>
          <a:xfrm>
            <a:off x="7681977" y="218634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0" name="Google Shape;786;p61">
            <a:extLst>
              <a:ext uri="{FF2B5EF4-FFF2-40B4-BE49-F238E27FC236}">
                <a16:creationId xmlns:a16="http://schemas.microsoft.com/office/drawing/2014/main" id="{20B5FC50-0F7B-47A8-B8A7-F2D14A6B17B5}"/>
              </a:ext>
            </a:extLst>
          </p:cNvPr>
          <p:cNvSpPr txBox="1">
            <a:spLocks/>
          </p:cNvSpPr>
          <p:nvPr/>
        </p:nvSpPr>
        <p:spPr>
          <a:xfrm>
            <a:off x="7681977" y="251093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Google Shape;786;p61">
            <a:extLst>
              <a:ext uri="{FF2B5EF4-FFF2-40B4-BE49-F238E27FC236}">
                <a16:creationId xmlns:a16="http://schemas.microsoft.com/office/drawing/2014/main" id="{8E5B22AE-76CB-449A-9D4B-F871D543DF98}"/>
              </a:ext>
            </a:extLst>
          </p:cNvPr>
          <p:cNvSpPr txBox="1">
            <a:spLocks/>
          </p:cNvSpPr>
          <p:nvPr/>
        </p:nvSpPr>
        <p:spPr>
          <a:xfrm>
            <a:off x="7681977" y="283553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2" name="Google Shape;786;p61">
            <a:extLst>
              <a:ext uri="{FF2B5EF4-FFF2-40B4-BE49-F238E27FC236}">
                <a16:creationId xmlns:a16="http://schemas.microsoft.com/office/drawing/2014/main" id="{99757C8C-78C6-476E-910D-05064293F9B6}"/>
              </a:ext>
            </a:extLst>
          </p:cNvPr>
          <p:cNvSpPr txBox="1">
            <a:spLocks/>
          </p:cNvSpPr>
          <p:nvPr/>
        </p:nvSpPr>
        <p:spPr>
          <a:xfrm>
            <a:off x="7681977" y="3160130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3" name="Google Shape;786;p61">
            <a:extLst>
              <a:ext uri="{FF2B5EF4-FFF2-40B4-BE49-F238E27FC236}">
                <a16:creationId xmlns:a16="http://schemas.microsoft.com/office/drawing/2014/main" id="{18A53C31-C6FE-4E55-9264-A24ABF83C87D}"/>
              </a:ext>
            </a:extLst>
          </p:cNvPr>
          <p:cNvSpPr txBox="1">
            <a:spLocks/>
          </p:cNvSpPr>
          <p:nvPr/>
        </p:nvSpPr>
        <p:spPr>
          <a:xfrm>
            <a:off x="7681977" y="348472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4" name="Google Shape;786;p61">
            <a:extLst>
              <a:ext uri="{FF2B5EF4-FFF2-40B4-BE49-F238E27FC236}">
                <a16:creationId xmlns:a16="http://schemas.microsoft.com/office/drawing/2014/main" id="{E036B69F-37FC-4516-85A9-617B0733948D}"/>
              </a:ext>
            </a:extLst>
          </p:cNvPr>
          <p:cNvSpPr txBox="1">
            <a:spLocks/>
          </p:cNvSpPr>
          <p:nvPr/>
        </p:nvSpPr>
        <p:spPr>
          <a:xfrm>
            <a:off x="7681977" y="380932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5" name="Google Shape;786;p61">
            <a:extLst>
              <a:ext uri="{FF2B5EF4-FFF2-40B4-BE49-F238E27FC236}">
                <a16:creationId xmlns:a16="http://schemas.microsoft.com/office/drawing/2014/main" id="{5D0217FC-7EC6-4DC4-988E-E0E9647BFD48}"/>
              </a:ext>
            </a:extLst>
          </p:cNvPr>
          <p:cNvSpPr txBox="1">
            <a:spLocks/>
          </p:cNvSpPr>
          <p:nvPr/>
        </p:nvSpPr>
        <p:spPr>
          <a:xfrm>
            <a:off x="7681977" y="413391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Google Shape;786;p61">
            <a:extLst>
              <a:ext uri="{FF2B5EF4-FFF2-40B4-BE49-F238E27FC236}">
                <a16:creationId xmlns:a16="http://schemas.microsoft.com/office/drawing/2014/main" id="{9594E141-B6AE-4AA0-B384-99317B7D27FB}"/>
              </a:ext>
            </a:extLst>
          </p:cNvPr>
          <p:cNvSpPr txBox="1">
            <a:spLocks/>
          </p:cNvSpPr>
          <p:nvPr/>
        </p:nvSpPr>
        <p:spPr>
          <a:xfrm>
            <a:off x="7681977" y="445851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Google Shape;786;p61">
            <a:extLst>
              <a:ext uri="{FF2B5EF4-FFF2-40B4-BE49-F238E27FC236}">
                <a16:creationId xmlns:a16="http://schemas.microsoft.com/office/drawing/2014/main" id="{D9A063C7-2F34-4E56-B6DA-AFCB94EA721E}"/>
              </a:ext>
            </a:extLst>
          </p:cNvPr>
          <p:cNvSpPr txBox="1">
            <a:spLocks/>
          </p:cNvSpPr>
          <p:nvPr/>
        </p:nvSpPr>
        <p:spPr>
          <a:xfrm>
            <a:off x="7681977" y="478310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8" name="Google Shape;786;p61">
            <a:extLst>
              <a:ext uri="{FF2B5EF4-FFF2-40B4-BE49-F238E27FC236}">
                <a16:creationId xmlns:a16="http://schemas.microsoft.com/office/drawing/2014/main" id="{F95AA0F5-B9C7-4A0C-B005-635BC682D198}"/>
              </a:ext>
            </a:extLst>
          </p:cNvPr>
          <p:cNvSpPr txBox="1">
            <a:spLocks/>
          </p:cNvSpPr>
          <p:nvPr/>
        </p:nvSpPr>
        <p:spPr>
          <a:xfrm>
            <a:off x="7681977" y="186174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9" name="Google Shape;786;p61">
            <a:extLst>
              <a:ext uri="{FF2B5EF4-FFF2-40B4-BE49-F238E27FC236}">
                <a16:creationId xmlns:a16="http://schemas.microsoft.com/office/drawing/2014/main" id="{69E7A190-1F74-4B22-9AA2-D8E4E159E5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82800" y="238220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altLang="zh-TW" dirty="0"/>
              <a:t>Width-Thickness Ratio Inspection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3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 flipH="1">
            <a:off x="728700" y="1100100"/>
            <a:ext cx="2530500" cy="40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51"/>
          <p:cNvSpPr txBox="1">
            <a:spLocks noGrp="1"/>
          </p:cNvSpPr>
          <p:nvPr>
            <p:ph type="title"/>
          </p:nvPr>
        </p:nvSpPr>
        <p:spPr>
          <a:xfrm flipH="1">
            <a:off x="39702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Section Inspection</a:t>
            </a:r>
          </a:p>
        </p:txBody>
      </p:sp>
      <p:sp>
        <p:nvSpPr>
          <p:cNvPr id="543" name="Google Shape;543;p51"/>
          <p:cNvSpPr txBox="1">
            <a:spLocks noGrp="1"/>
          </p:cNvSpPr>
          <p:nvPr>
            <p:ph type="subTitle" idx="1"/>
          </p:nvPr>
        </p:nvSpPr>
        <p:spPr>
          <a:xfrm flipH="1">
            <a:off x="39702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Strong Column and Weak Beam </a:t>
            </a:r>
            <a:endParaRPr lang="zh-TW" altLang="en-US" dirty="0"/>
          </a:p>
        </p:txBody>
      </p:sp>
      <p:sp>
        <p:nvSpPr>
          <p:cNvPr id="544" name="Google Shape;544;p51"/>
          <p:cNvSpPr txBox="1">
            <a:spLocks noGrp="1"/>
          </p:cNvSpPr>
          <p:nvPr>
            <p:ph type="title" idx="2"/>
          </p:nvPr>
        </p:nvSpPr>
        <p:spPr>
          <a:xfrm flipH="1">
            <a:off x="147370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45" name="Google Shape;545;p51"/>
          <p:cNvSpPr txBox="1"/>
          <p:nvPr/>
        </p:nvSpPr>
        <p:spPr>
          <a:xfrm flipH="1">
            <a:off x="1699292" y="13072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546" name="Google Shape;546;p5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A30140-AE5B-4BDE-A8FA-5B7D84E0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3369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821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/>
            <a:r>
              <a:rPr lang="en-US" altLang="zh-TW" b="1" dirty="0"/>
              <a:t>Strong Column/Weak Beam Inspection </a:t>
            </a:r>
          </a:p>
        </p:txBody>
      </p:sp>
      <p:cxnSp>
        <p:nvCxnSpPr>
          <p:cNvPr id="610" name="Google Shape;610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1" name="Google Shape;611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EF8097-B0B7-4AAC-B35D-63E27BACA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9830F04D-F02C-4197-B78A-85F8DF82C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353784"/>
                  </p:ext>
                </p:extLst>
              </p:nvPr>
            </p:nvGraphicFramePr>
            <p:xfrm>
              <a:off x="193174" y="1772085"/>
              <a:ext cx="7786801" cy="2736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115918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1160117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1661692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1661692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2144118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86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𝑴</m:t>
                                        </m:r>
                                      </m:e>
                                      <m:sup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𝒑𝒄</m:t>
                                    </m:r>
                                  </m:sub>
                                </m:sSub>
                                <m:r>
                                  <a:rPr lang="en-US" sz="16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𝐤𝐢𝐩</m:t>
                                    </m:r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∙</m:t>
                                    </m:r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𝐢𝐧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sSup>
                                      <m:sSupPr>
                                        <m:ctrlPr>
                                          <a:rPr 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𝑴</m:t>
                                        </m:r>
                                      </m:e>
                                      <m:sup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  <m:sub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𝒑𝒃</m:t>
                                    </m:r>
                                  </m:sub>
                                </m:sSub>
                                <m:r>
                                  <a:rPr lang="en-US" sz="16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𝐤𝐢𝐩</m:t>
                                    </m:r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∙</m:t>
                                    </m:r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𝐢𝐧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lin"/>
                                    <m:ctrlPr>
                                      <a:rPr 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zh-TW" sz="16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  <m:t>𝑴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𝒑𝒄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sSup>
                                          <m:sSupPr>
                                            <m:ctrlPr>
                                              <a:rPr lang="zh-TW" sz="1600" b="1" i="1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  <m:t>𝑴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1" i="0" u="none" strike="noStrike" cap="none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  <a:ea typeface="Arial"/>
                                                <a:cs typeface="Arial"/>
                                                <a:sym typeface="Arial"/>
                                              </a:rPr>
                                              <m:t>∗</m:t>
                                            </m:r>
                                          </m:sup>
                                        </m:sSup>
                                      </m:e>
                                      <m:sub>
                                        <m:r>
                                          <a:rPr lang="en-US" sz="1600" b="1" i="0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𝒑𝒄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252125~274615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215933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1.167~1.271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238504~268739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215933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1.104~1.244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45513~57336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30491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1.492~1.880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40483~53935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30605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1.322~1.762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9830F04D-F02C-4197-B78A-85F8DF82C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1353784"/>
                  </p:ext>
                </p:extLst>
              </p:nvPr>
            </p:nvGraphicFramePr>
            <p:xfrm>
              <a:off x="193174" y="1772085"/>
              <a:ext cx="7786801" cy="2736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115918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1160117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1661692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1661692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2144118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86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560" t="-9859" r="-229304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9560" t="-9859" r="-129304" b="-218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63352" t="-9859" r="-284" b="-2183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252125~274615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215933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1.167~1.271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238504~268739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215933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1.104~1.244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45513~57336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30491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1.492~1.880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40483~53935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30605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1.322~1.762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圖片 25">
            <a:extLst>
              <a:ext uri="{FF2B5EF4-FFF2-40B4-BE49-F238E27FC236}">
                <a16:creationId xmlns:a16="http://schemas.microsoft.com/office/drawing/2014/main" id="{81CCEFF4-A609-4134-AC6E-7CBDBD12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50" y="3744913"/>
            <a:ext cx="7620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D1C57F7-0A03-407E-96B7-4C9DDE5B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50" y="3744913"/>
            <a:ext cx="7524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7409129-E656-48C6-8565-3132D950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450" y="3744913"/>
            <a:ext cx="5810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B85D3F7-A279-474A-AB6E-4E4CABCA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0" y="3744913"/>
            <a:ext cx="1019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0CED46C-B3A0-4FD8-8F2C-05FC1560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0" y="3744913"/>
            <a:ext cx="6096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786;p61">
            <a:extLst>
              <a:ext uri="{FF2B5EF4-FFF2-40B4-BE49-F238E27FC236}">
                <a16:creationId xmlns:a16="http://schemas.microsoft.com/office/drawing/2014/main" id="{13AAC43B-4FF0-4DA4-A11A-F7F74249D135}"/>
              </a:ext>
            </a:extLst>
          </p:cNvPr>
          <p:cNvSpPr txBox="1">
            <a:spLocks/>
          </p:cNvSpPr>
          <p:nvPr/>
        </p:nvSpPr>
        <p:spPr>
          <a:xfrm>
            <a:off x="7824852" y="310709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34" name="Google Shape;786;p61">
            <a:extLst>
              <a:ext uri="{FF2B5EF4-FFF2-40B4-BE49-F238E27FC236}">
                <a16:creationId xmlns:a16="http://schemas.microsoft.com/office/drawing/2014/main" id="{70362867-907C-4751-A584-19E13FF0A84A}"/>
              </a:ext>
            </a:extLst>
          </p:cNvPr>
          <p:cNvSpPr txBox="1">
            <a:spLocks/>
          </p:cNvSpPr>
          <p:nvPr/>
        </p:nvSpPr>
        <p:spPr>
          <a:xfrm>
            <a:off x="7824852" y="3571388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Google Shape;786;p61">
            <a:extLst>
              <a:ext uri="{FF2B5EF4-FFF2-40B4-BE49-F238E27FC236}">
                <a16:creationId xmlns:a16="http://schemas.microsoft.com/office/drawing/2014/main" id="{03769DE7-DDE2-4887-9DD8-E86249469635}"/>
              </a:ext>
            </a:extLst>
          </p:cNvPr>
          <p:cNvSpPr txBox="1">
            <a:spLocks/>
          </p:cNvSpPr>
          <p:nvPr/>
        </p:nvSpPr>
        <p:spPr>
          <a:xfrm>
            <a:off x="7824852" y="403568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36" name="Google Shape;786;p61">
            <a:extLst>
              <a:ext uri="{FF2B5EF4-FFF2-40B4-BE49-F238E27FC236}">
                <a16:creationId xmlns:a16="http://schemas.microsoft.com/office/drawing/2014/main" id="{018833A8-084D-4898-9C2D-7D4327E87315}"/>
              </a:ext>
            </a:extLst>
          </p:cNvPr>
          <p:cNvSpPr txBox="1">
            <a:spLocks/>
          </p:cNvSpPr>
          <p:nvPr/>
        </p:nvSpPr>
        <p:spPr>
          <a:xfrm>
            <a:off x="7824852" y="264279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51CA1B4-DB20-46F7-A8F8-8D52B1D0C796}"/>
                  </a:ext>
                </a:extLst>
              </p:cNvPr>
              <p:cNvSpPr/>
              <p:nvPr/>
            </p:nvSpPr>
            <p:spPr>
              <a:xfrm>
                <a:off x="6283701" y="1122337"/>
                <a:ext cx="1238031" cy="579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altLang="zh-TW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TW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zh-TW" altLang="zh-TW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p>
                                    <m:sSupPr>
                                      <m:ctrlPr>
                                        <a:rPr lang="zh-TW" altLang="zh-TW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p>
                                      <m:r>
                                        <a:rPr lang="en-US" altLang="zh-TW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  <m:sub>
                                  <m:r>
                                    <a:rPr lang="en-US" altLang="zh-TW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𝑝𝑐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zh-TW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&gt;1.0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51CA1B4-DB20-46F7-A8F8-8D52B1D0C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701" y="1122337"/>
                <a:ext cx="1238031" cy="579454"/>
              </a:xfrm>
              <a:prstGeom prst="rect">
                <a:avLst/>
              </a:prstGeom>
              <a:blipFill>
                <a:blip r:embed="rId9"/>
                <a:stretch>
                  <a:fillRect l="-16749" t="-55789" b="-8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03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>
            <a:spLocks noGrp="1"/>
          </p:cNvSpPr>
          <p:nvPr>
            <p:ph type="title"/>
          </p:nvPr>
        </p:nvSpPr>
        <p:spPr>
          <a:xfrm>
            <a:off x="739997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Design Details</a:t>
            </a:r>
          </a:p>
        </p:txBody>
      </p:sp>
      <p:sp>
        <p:nvSpPr>
          <p:cNvPr id="786" name="Google Shape;786;p61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Width-Thickness Ratio Inspection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Doubler Plate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Continuity Plate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Connection Size</a:t>
            </a:r>
          </a:p>
        </p:txBody>
      </p:sp>
      <p:sp>
        <p:nvSpPr>
          <p:cNvPr id="787" name="Google Shape;787;p61"/>
          <p:cNvSpPr txBox="1">
            <a:spLocks noGrp="1"/>
          </p:cNvSpPr>
          <p:nvPr>
            <p:ph type="title" idx="2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7263583" y="12310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89" name="Google Shape;789;p6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0" name="Google Shape;790;p6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07FC87-FA70-4CCF-B3B8-994879682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38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/>
            <a:r>
              <a:rPr lang="en-US" altLang="zh-TW" b="1" dirty="0"/>
              <a:t>Doubler Plate </a:t>
            </a:r>
          </a:p>
        </p:txBody>
      </p:sp>
      <p:cxnSp>
        <p:nvCxnSpPr>
          <p:cNvPr id="610" name="Google Shape;610;p5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11" name="Google Shape;611;p5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FEF8097-B0B7-4AAC-B35D-63E27BACA9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9830F04D-F02C-4197-B78A-85F8DF82C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493683"/>
                  </p:ext>
                </p:extLst>
              </p:nvPr>
            </p:nvGraphicFramePr>
            <p:xfrm>
              <a:off x="193174" y="1457760"/>
              <a:ext cx="7785652" cy="2736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77851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77914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70387718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78246892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86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6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𝒖</m:t>
                                    </m:r>
                                  </m:sub>
                                </m:sSub>
                                <m:r>
                                  <a:rPr lang="en-US" sz="16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i="1" u="none" strike="noStrike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𝐤𝐢𝐩𝐬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6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𝒗</m:t>
                                    </m:r>
                                  </m:sub>
                                </m:sSub>
                                <m:r>
                                  <a:rPr lang="en-US" sz="1600" b="1" i="1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i="1" u="none" strike="noStrike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𝐤𝐢𝐩𝐬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6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𝒑</m:t>
                                    </m:r>
                                  </m:sub>
                                </m:sSub>
                                <m:r>
                                  <a:rPr lang="en-US" sz="1600" b="1" i="1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b="1" i="1" u="none" strike="noStrike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Arial"/>
                          </a:endParaRP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zh-TW" altLang="en-US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𝐢𝐧</m:t>
                                    </m:r>
                                    <m:r>
                                      <a:rPr lang="en-US" sz="16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.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Doubler Plate (in.)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Lower Limit</a:t>
                          </a:r>
                        </a:p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𝒛</m:t>
                                        </m:r>
                                      </m:sub>
                                    </m:sSub>
                                    <m:r>
                                      <a:rPr lang="en-US" alt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zh-TW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TW" sz="16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𝒛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6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𝟗𝟎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600" b="1" i="1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4192.271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2052.000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3.481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1.981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0.707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4192.271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2080.800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3.454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1.954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0.707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2169.962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1685.664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2.740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0.960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2169.227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1675.544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2.578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0.918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0.260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9830F04D-F02C-4197-B78A-85F8DF82C8D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21493683"/>
                  </p:ext>
                </p:extLst>
              </p:nvPr>
            </p:nvGraphicFramePr>
            <p:xfrm>
              <a:off x="193174" y="1457760"/>
              <a:ext cx="7785652" cy="2736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778512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77914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1116000">
                      <a:extLst>
                        <a:ext uri="{9D8B030D-6E8A-4147-A177-3AD203B41FA5}">
                          <a16:colId xmlns:a16="http://schemas.microsoft.com/office/drawing/2014/main" val="2703877185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2782468926"/>
                        </a:ext>
                      </a:extLst>
                    </a:gridCol>
                    <a:gridCol w="144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864000"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39891" r="-459016" b="-21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39891" r="-359016" b="-21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39891" r="-259016" b="-2176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Doubler Plate (in.)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41525" r="-424" b="-2176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4192.271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2052.000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3.481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1.981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0.707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5179551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4192.271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2080.800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3.454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1.954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0.707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78360167"/>
                      </a:ext>
                    </a:extLst>
                  </a:tr>
                  <a:tr h="468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Gravity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sym typeface="Arial"/>
                          </a:endParaRP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Frame</a:t>
                          </a:r>
                          <a:endParaRPr lang="zh-TW" altLang="en-US" sz="1600" b="1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2169.962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1685.664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2.740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0.960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0.242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468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6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2169.227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1675.544</a:t>
                          </a:r>
                          <a:endParaRPr lang="zh-TW" altLang="en-US" sz="16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2.578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rgbClr val="FF0000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0.918</a:t>
                          </a:r>
                          <a:endParaRPr lang="zh-TW" altLang="en-US" sz="1600" b="0" i="0" u="none" strike="noStrike" cap="none" dirty="0">
                            <a:solidFill>
                              <a:srgbClr val="FF0000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sz="16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0.260</a:t>
                          </a:r>
                          <a:endParaRPr lang="zh-TW" altLang="en-US" sz="16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6" name="圖片 25">
            <a:extLst>
              <a:ext uri="{FF2B5EF4-FFF2-40B4-BE49-F238E27FC236}">
                <a16:creationId xmlns:a16="http://schemas.microsoft.com/office/drawing/2014/main" id="{81CCEFF4-A609-4134-AC6E-7CBDBD12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850" y="3744913"/>
            <a:ext cx="76200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FD1C57F7-0A03-407E-96B7-4C9DDE5BC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50" y="3744913"/>
            <a:ext cx="7524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97409129-E656-48C6-8565-3132D9509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450" y="3744913"/>
            <a:ext cx="581025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BB85D3F7-A279-474A-AB6E-4E4CABCA2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0" y="3744913"/>
            <a:ext cx="1019175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E0CED46C-B3A0-4FD8-8F2C-05FC1560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7050" y="3744913"/>
            <a:ext cx="6096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Google Shape;786;p61">
            <a:extLst>
              <a:ext uri="{FF2B5EF4-FFF2-40B4-BE49-F238E27FC236}">
                <a16:creationId xmlns:a16="http://schemas.microsoft.com/office/drawing/2014/main" id="{13AAC43B-4FF0-4DA4-A11A-F7F74249D135}"/>
              </a:ext>
            </a:extLst>
          </p:cNvPr>
          <p:cNvSpPr txBox="1">
            <a:spLocks/>
          </p:cNvSpPr>
          <p:nvPr/>
        </p:nvSpPr>
        <p:spPr>
          <a:xfrm>
            <a:off x="7862952" y="2792767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34" name="Google Shape;786;p61">
            <a:extLst>
              <a:ext uri="{FF2B5EF4-FFF2-40B4-BE49-F238E27FC236}">
                <a16:creationId xmlns:a16="http://schemas.microsoft.com/office/drawing/2014/main" id="{70362867-907C-4751-A584-19E13FF0A84A}"/>
              </a:ext>
            </a:extLst>
          </p:cNvPr>
          <p:cNvSpPr txBox="1">
            <a:spLocks/>
          </p:cNvSpPr>
          <p:nvPr/>
        </p:nvSpPr>
        <p:spPr>
          <a:xfrm>
            <a:off x="7862952" y="3257063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>
                <a:solidFill>
                  <a:srgbClr val="00B050"/>
                </a:solidFill>
              </a:rPr>
              <a:t>PASS!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5" name="Google Shape;786;p61">
            <a:extLst>
              <a:ext uri="{FF2B5EF4-FFF2-40B4-BE49-F238E27FC236}">
                <a16:creationId xmlns:a16="http://schemas.microsoft.com/office/drawing/2014/main" id="{03769DE7-DDE2-4887-9DD8-E86249469635}"/>
              </a:ext>
            </a:extLst>
          </p:cNvPr>
          <p:cNvSpPr txBox="1">
            <a:spLocks/>
          </p:cNvSpPr>
          <p:nvPr/>
        </p:nvSpPr>
        <p:spPr>
          <a:xfrm>
            <a:off x="7862952" y="3721359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36" name="Google Shape;786;p61">
            <a:extLst>
              <a:ext uri="{FF2B5EF4-FFF2-40B4-BE49-F238E27FC236}">
                <a16:creationId xmlns:a16="http://schemas.microsoft.com/office/drawing/2014/main" id="{018833A8-084D-4898-9C2D-7D4327E87315}"/>
              </a:ext>
            </a:extLst>
          </p:cNvPr>
          <p:cNvSpPr txBox="1">
            <a:spLocks/>
          </p:cNvSpPr>
          <p:nvPr/>
        </p:nvSpPr>
        <p:spPr>
          <a:xfrm>
            <a:off x="7862952" y="2328471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</p:spTree>
    <p:extLst>
      <p:ext uri="{BB962C8B-B14F-4D97-AF65-F5344CB8AC3E}">
        <p14:creationId xmlns:p14="http://schemas.microsoft.com/office/powerpoint/2010/main" val="12455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6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Continuity Plate</a:t>
            </a:r>
            <a:r>
              <a:rPr lang="zh-TW" altLang="en-US" b="1" dirty="0"/>
              <a:t> </a:t>
            </a:r>
            <a:r>
              <a:rPr lang="en-US" altLang="zh-TW" b="1" dirty="0"/>
              <a:t> </a:t>
            </a:r>
            <a:endParaRPr dirty="0"/>
          </a:p>
        </p:txBody>
      </p:sp>
      <p:cxnSp>
        <p:nvCxnSpPr>
          <p:cNvPr id="875" name="Google Shape;875;p6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6" name="Google Shape;876;p6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B30E63-A46E-4461-AC7E-507FECB8F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25</a:t>
            </a:fld>
            <a:endParaRPr lang="zh-TW" altLang="en-US"/>
          </a:p>
        </p:txBody>
      </p:sp>
      <p:cxnSp>
        <p:nvCxnSpPr>
          <p:cNvPr id="14" name="Google Shape;876;p6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54C1D1C-DC5E-4BF7-9ACD-C5058796147F}"/>
              </a:ext>
            </a:extLst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8A41744-CC5B-4098-BFA9-C08C5203E23D}"/>
              </a:ext>
            </a:extLst>
          </p:cNvPr>
          <p:cNvGrpSpPr/>
          <p:nvPr/>
        </p:nvGrpSpPr>
        <p:grpSpPr>
          <a:xfrm>
            <a:off x="1176388" y="2961883"/>
            <a:ext cx="2811993" cy="1850748"/>
            <a:chOff x="2730182" y="1359535"/>
            <a:chExt cx="3683635" cy="2424430"/>
          </a:xfrm>
        </p:grpSpPr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9B076981-6BC0-4A51-9535-C6D3DD93101B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86" t="19083" b="3460"/>
            <a:stretch/>
          </p:blipFill>
          <p:spPr bwMode="auto">
            <a:xfrm>
              <a:off x="2730182" y="1359535"/>
              <a:ext cx="3683635" cy="24244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D26134F-5050-49B8-9286-8E662FBA543A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1849" y="1362648"/>
              <a:ext cx="847725" cy="4381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389378C9-48AC-4266-90F1-AB9AE512B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079920"/>
                  </p:ext>
                </p:extLst>
              </p:nvPr>
            </p:nvGraphicFramePr>
            <p:xfrm>
              <a:off x="822826" y="1357201"/>
              <a:ext cx="3312000" cy="140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9600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2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𝒃𝒇</m:t>
                                        </m:r>
                                      </m:sub>
                                    </m:sSub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sz="12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𝒄𝒘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zh-TW" altLang="zh-TW" sz="12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𝒃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𝒄𝒇</m:t>
                                        </m:r>
                                      </m:sub>
                                    </m:sSub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TW" altLang="zh-TW" sz="1200" b="1" i="1" u="none" strike="noStrike" cap="none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altLang="zh-TW" sz="1200" b="1" i="1" u="none" strike="noStrike" cap="none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Arial"/>
                                            <a:cs typeface="Arial"/>
                                            <a:sym typeface="Arial"/>
                                          </a:rPr>
                                          <m:t>𝒄𝒘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Design Width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Lower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Upper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657934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表格 17">
                <a:extLst>
                  <a:ext uri="{FF2B5EF4-FFF2-40B4-BE49-F238E27FC236}">
                    <a16:creationId xmlns:a16="http://schemas.microsoft.com/office/drawing/2014/main" id="{389378C9-48AC-4266-90F1-AB9AE512B9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9079920"/>
                  </p:ext>
                </p:extLst>
              </p:nvPr>
            </p:nvGraphicFramePr>
            <p:xfrm>
              <a:off x="822826" y="1357201"/>
              <a:ext cx="3312000" cy="140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9600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87838" r="-181081" b="-2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86577" r="-79866" b="-26307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Design Width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288000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Lower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Upper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657934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6-10F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1-5F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15.25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07E1436C-3BB6-4FD4-B1BA-031148A1F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649732"/>
                  </p:ext>
                </p:extLst>
              </p:nvPr>
            </p:nvGraphicFramePr>
            <p:xfrm>
              <a:off x="4782934" y="1357201"/>
              <a:ext cx="3312000" cy="140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2400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Lower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Design Thickness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360000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𝟎</m:t>
                                </m:r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.</m:t>
                                </m:r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𝟓</m:t>
                                </m:r>
                                <m:sSub>
                                  <m:sSubPr>
                                    <m:ctrlPr>
                                      <a:rPr lang="zh-TW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𝒃𝒇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𝟎</m:t>
                                </m:r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.</m:t>
                                </m:r>
                                <m:r>
                                  <a:rPr lang="en-US" altLang="zh-TW" sz="12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rial"/>
                                    <a:cs typeface="Arial"/>
                                    <a:sym typeface="Arial"/>
                                  </a:rPr>
                                  <m:t>𝟕𝟓</m:t>
                                </m:r>
                                <m:sSub>
                                  <m:sSubPr>
                                    <m:ctrlPr>
                                      <a:rPr lang="zh-TW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altLang="zh-TW" sz="12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rial"/>
                                        <a:cs typeface="Arial"/>
                                        <a:sym typeface="Arial"/>
                                      </a:rPr>
                                      <m:t>𝒃𝒇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657934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1-10F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Int.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1.312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Ext.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0.875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8">
                <a:extLst>
                  <a:ext uri="{FF2B5EF4-FFF2-40B4-BE49-F238E27FC236}">
                    <a16:creationId xmlns:a16="http://schemas.microsoft.com/office/drawing/2014/main" id="{07E1436C-3BB6-4FD4-B1BA-031148A1F41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4649732"/>
                  </p:ext>
                </p:extLst>
              </p:nvPr>
            </p:nvGraphicFramePr>
            <p:xfrm>
              <a:off x="4782934" y="1357201"/>
              <a:ext cx="3312000" cy="140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900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324000">
                    <a:tc rowSpan="2"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Lower Limit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Design Thickness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360000">
                    <a:tc gridSpan="2" vMerge="1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7838" t="-88333" r="-18040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187838" t="-88333" r="-80405" b="-20500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endParaRPr lang="zh-TW" altLang="en-US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Arial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6657934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1-10F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Int.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1.312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Ext.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0.875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C3E7F41-37E0-421D-AD50-81606808EE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46967"/>
                  </p:ext>
                </p:extLst>
              </p:nvPr>
            </p:nvGraphicFramePr>
            <p:xfrm>
              <a:off x="4289069" y="3307461"/>
              <a:ext cx="3132000" cy="122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5040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Width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(in.)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zh-TW" sz="1200" b="1" i="0" u="none" strike="noStrike" cap="none" dirty="0" smtClean="0">
                                  <a:solidFill>
                                    <a:schemeClr val="tx1"/>
                                  </a:solidFill>
                                  <a:latin typeface="Gideon Roman"/>
                                  <a:ea typeface="Arial"/>
                                  <a:cs typeface="Arial"/>
                                  <a:sym typeface="Arial"/>
                                </a:rPr>
                                <m:t>Thickness</m:t>
                              </m:r>
                            </m:oMath>
                          </a14:m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 (in.)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Full Depth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(in.)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1-10F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Int.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31.2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Ext.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31.2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表格 19">
                <a:extLst>
                  <a:ext uri="{FF2B5EF4-FFF2-40B4-BE49-F238E27FC236}">
                    <a16:creationId xmlns:a16="http://schemas.microsoft.com/office/drawing/2014/main" id="{AC3E7F41-37E0-421D-AD50-81606808EE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99646967"/>
                  </p:ext>
                </p:extLst>
              </p:nvPr>
            </p:nvGraphicFramePr>
            <p:xfrm>
              <a:off x="4289069" y="3307461"/>
              <a:ext cx="3132000" cy="1224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396000">
                      <a:extLst>
                        <a:ext uri="{9D8B030D-6E8A-4147-A177-3AD203B41FA5}">
                          <a16:colId xmlns:a16="http://schemas.microsoft.com/office/drawing/2014/main" val="4156671673"/>
                        </a:ext>
                      </a:extLst>
                    </a:gridCol>
                    <a:gridCol w="396000">
                      <a:extLst>
                        <a:ext uri="{9D8B030D-6E8A-4147-A177-3AD203B41FA5}">
                          <a16:colId xmlns:a16="http://schemas.microsoft.com/office/drawing/2014/main" val="398922546"/>
                        </a:ext>
                      </a:extLst>
                    </a:gridCol>
                    <a:gridCol w="756000">
                      <a:extLst>
                        <a:ext uri="{9D8B030D-6E8A-4147-A177-3AD203B41FA5}">
                          <a16:colId xmlns:a16="http://schemas.microsoft.com/office/drawing/2014/main" val="528210566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537923002"/>
                        </a:ext>
                      </a:extLst>
                    </a:gridCol>
                    <a:gridCol w="792000">
                      <a:extLst>
                        <a:ext uri="{9D8B030D-6E8A-4147-A177-3AD203B41FA5}">
                          <a16:colId xmlns:a16="http://schemas.microsoft.com/office/drawing/2014/main" val="353046561"/>
                        </a:ext>
                      </a:extLst>
                    </a:gridCol>
                  </a:tblGrid>
                  <a:tr h="504000">
                    <a:tc gridSpan="2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cs typeface="Arial"/>
                              <a:sym typeface="Arial"/>
                            </a:rPr>
                            <a:t>Story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TW" altLang="en-US" dirty="0"/>
                        </a:p>
                      </a:txBody>
                      <a:tcPr marL="0" marR="0" marT="0" marB="0" anchor="ctr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Arial"/>
                              <a:cs typeface="Arial"/>
                              <a:sym typeface="Arial"/>
                            </a:rPr>
                            <a:t>Width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(in.)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196923" t="-1205" r="-101538" b="-1481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Full Depth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(in.)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568867"/>
                      </a:ext>
                    </a:extLst>
                  </a:tr>
                  <a:tr h="360000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MRF</a:t>
                          </a:r>
                        </a:p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1-10F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sym typeface="Arial"/>
                            </a:rPr>
                            <a:t>Int.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1.5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31.2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888731"/>
                      </a:ext>
                    </a:extLst>
                  </a:tr>
                  <a:tr h="360000">
                    <a:tc vMerge="1">
                      <a:txBody>
                        <a:bodyPr/>
                        <a:lstStyle/>
                        <a:p>
                          <a:endParaRPr lang="zh-TW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Ext.</a:t>
                          </a:r>
                          <a:endParaRPr lang="zh-TW" altLang="en-US" sz="12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0.9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2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31.2</a:t>
                          </a:r>
                          <a:endParaRPr lang="zh-TW" altLang="en-US" sz="12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0" marR="0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5777922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" name="Google Shape;786;p61">
            <a:extLst>
              <a:ext uri="{FF2B5EF4-FFF2-40B4-BE49-F238E27FC236}">
                <a16:creationId xmlns:a16="http://schemas.microsoft.com/office/drawing/2014/main" id="{D94B7ECB-D974-4DD4-8BF7-319357BD68E5}"/>
              </a:ext>
            </a:extLst>
          </p:cNvPr>
          <p:cNvSpPr txBox="1">
            <a:spLocks/>
          </p:cNvSpPr>
          <p:nvPr/>
        </p:nvSpPr>
        <p:spPr>
          <a:xfrm>
            <a:off x="4198480" y="2912860"/>
            <a:ext cx="2628582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sz="1600" b="1" dirty="0">
                <a:solidFill>
                  <a:schemeClr val="tx1"/>
                </a:solidFill>
              </a:rPr>
              <a:t>Design Configuration:</a:t>
            </a:r>
          </a:p>
        </p:txBody>
      </p:sp>
      <p:sp>
        <p:nvSpPr>
          <p:cNvPr id="23" name="Google Shape;786;p61">
            <a:extLst>
              <a:ext uri="{FF2B5EF4-FFF2-40B4-BE49-F238E27FC236}">
                <a16:creationId xmlns:a16="http://schemas.microsoft.com/office/drawing/2014/main" id="{099843CB-BDB3-4E1B-A4C1-509BB2DF4C62}"/>
              </a:ext>
            </a:extLst>
          </p:cNvPr>
          <p:cNvSpPr txBox="1">
            <a:spLocks/>
          </p:cNvSpPr>
          <p:nvPr/>
        </p:nvSpPr>
        <p:spPr>
          <a:xfrm>
            <a:off x="7285442" y="3813509"/>
            <a:ext cx="1246670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chemeClr val="tx1"/>
                </a:solidFill>
              </a:rPr>
              <a:t>Two plates</a:t>
            </a:r>
          </a:p>
        </p:txBody>
      </p:sp>
      <p:sp>
        <p:nvSpPr>
          <p:cNvPr id="24" name="Google Shape;786;p61">
            <a:extLst>
              <a:ext uri="{FF2B5EF4-FFF2-40B4-BE49-F238E27FC236}">
                <a16:creationId xmlns:a16="http://schemas.microsoft.com/office/drawing/2014/main" id="{8645CA2E-2683-4A86-A00A-DB7D51724668}"/>
              </a:ext>
            </a:extLst>
          </p:cNvPr>
          <p:cNvSpPr txBox="1">
            <a:spLocks/>
          </p:cNvSpPr>
          <p:nvPr/>
        </p:nvSpPr>
        <p:spPr>
          <a:xfrm>
            <a:off x="7285442" y="4171019"/>
            <a:ext cx="1246670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chemeClr val="tx1"/>
                </a:solidFill>
              </a:rPr>
              <a:t>Two plates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3FEC26A-F17E-491A-84F7-ED2EECBB6BA6}"/>
                  </a:ext>
                </a:extLst>
              </p:cNvPr>
              <p:cNvSpPr/>
              <p:nvPr/>
            </p:nvSpPr>
            <p:spPr>
              <a:xfrm>
                <a:off x="4572000" y="523866"/>
                <a:ext cx="2676502" cy="5107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𝒄𝒇</m:t>
                          </m:r>
                        </m:sub>
                      </m:sSub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𝟒𝐢𝐧</m:t>
                      </m:r>
                      <m:r>
                        <a:rPr lang="en-US" altLang="zh-TW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𝒃𝒇</m:t>
                              </m:r>
                            </m:sub>
                          </m:sSub>
                        </m:num>
                        <m:den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𝟏𝟖</m:t>
                          </m:r>
                        </m:num>
                        <m:den>
                          <m:r>
                            <a:rPr lang="en-US" altLang="zh-TW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zh-TW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𝟑𝐢𝐧</m:t>
                      </m:r>
                      <m:r>
                        <a:rPr lang="en-US" altLang="zh-TW" b="1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zh-TW" altLang="en-US" b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3FEC26A-F17E-491A-84F7-ED2EECBB6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3866"/>
                <a:ext cx="2676502" cy="51078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786;p61">
            <a:extLst>
              <a:ext uri="{FF2B5EF4-FFF2-40B4-BE49-F238E27FC236}">
                <a16:creationId xmlns:a16="http://schemas.microsoft.com/office/drawing/2014/main" id="{40D230D9-5C44-45D9-B326-8275F1F41831}"/>
              </a:ext>
            </a:extLst>
          </p:cNvPr>
          <p:cNvSpPr txBox="1">
            <a:spLocks/>
          </p:cNvSpPr>
          <p:nvPr/>
        </p:nvSpPr>
        <p:spPr>
          <a:xfrm>
            <a:off x="7063210" y="604452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5" name="Google Shape;786;p61">
            <a:extLst>
              <a:ext uri="{FF2B5EF4-FFF2-40B4-BE49-F238E27FC236}">
                <a16:creationId xmlns:a16="http://schemas.microsoft.com/office/drawing/2014/main" id="{CF4FBB00-E6AF-405F-BB8C-A816FAAFEF7E}"/>
              </a:ext>
            </a:extLst>
          </p:cNvPr>
          <p:cNvSpPr txBox="1">
            <a:spLocks/>
          </p:cNvSpPr>
          <p:nvPr/>
        </p:nvSpPr>
        <p:spPr>
          <a:xfrm>
            <a:off x="7970735" y="204136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6" name="Google Shape;786;p61">
            <a:extLst>
              <a:ext uri="{FF2B5EF4-FFF2-40B4-BE49-F238E27FC236}">
                <a16:creationId xmlns:a16="http://schemas.microsoft.com/office/drawing/2014/main" id="{4C75DFAF-263B-4AA6-B3AD-4678F009A0A5}"/>
              </a:ext>
            </a:extLst>
          </p:cNvPr>
          <p:cNvSpPr txBox="1">
            <a:spLocks/>
          </p:cNvSpPr>
          <p:nvPr/>
        </p:nvSpPr>
        <p:spPr>
          <a:xfrm>
            <a:off x="7970735" y="239694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7" name="Google Shape;786;p61">
            <a:extLst>
              <a:ext uri="{FF2B5EF4-FFF2-40B4-BE49-F238E27FC236}">
                <a16:creationId xmlns:a16="http://schemas.microsoft.com/office/drawing/2014/main" id="{66D36F61-7D69-4AF9-B02C-F9A093E2760E}"/>
              </a:ext>
            </a:extLst>
          </p:cNvPr>
          <p:cNvSpPr txBox="1">
            <a:spLocks/>
          </p:cNvSpPr>
          <p:nvPr/>
        </p:nvSpPr>
        <p:spPr>
          <a:xfrm>
            <a:off x="3949518" y="204136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8" name="Google Shape;786;p61">
            <a:extLst>
              <a:ext uri="{FF2B5EF4-FFF2-40B4-BE49-F238E27FC236}">
                <a16:creationId xmlns:a16="http://schemas.microsoft.com/office/drawing/2014/main" id="{CD9AB6FE-B560-4FA9-A0ED-03FEE59EF9E3}"/>
              </a:ext>
            </a:extLst>
          </p:cNvPr>
          <p:cNvSpPr txBox="1">
            <a:spLocks/>
          </p:cNvSpPr>
          <p:nvPr/>
        </p:nvSpPr>
        <p:spPr>
          <a:xfrm>
            <a:off x="3949518" y="239694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</p:spTree>
    <p:extLst>
      <p:ext uri="{BB962C8B-B14F-4D97-AF65-F5344CB8AC3E}">
        <p14:creationId xmlns:p14="http://schemas.microsoft.com/office/powerpoint/2010/main" val="47975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66"/>
          <p:cNvSpPr txBox="1">
            <a:spLocks noGrp="1"/>
          </p:cNvSpPr>
          <p:nvPr>
            <p:ph type="subTitle" idx="4294967295"/>
          </p:nvPr>
        </p:nvSpPr>
        <p:spPr>
          <a:xfrm>
            <a:off x="337831" y="3838824"/>
            <a:ext cx="4219417" cy="139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altLang="zh-TW" i="0" dirty="0"/>
              <a:t>Column:</a:t>
            </a:r>
          </a:p>
          <a:p>
            <a:pPr marL="0" indent="0">
              <a:buNone/>
            </a:pPr>
            <a:r>
              <a:rPr lang="en-US" altLang="zh-TW" i="0" dirty="0"/>
              <a:t>1. Column Depth = 36in. </a:t>
            </a:r>
            <a:r>
              <a:rPr lang="zh-TW" altLang="en-US" i="0" dirty="0"/>
              <a:t>≦ </a:t>
            </a:r>
            <a:r>
              <a:rPr lang="en-US" altLang="zh-TW" i="0" dirty="0"/>
              <a:t>36in.</a:t>
            </a:r>
          </a:p>
        </p:txBody>
      </p:sp>
      <p:cxnSp>
        <p:nvCxnSpPr>
          <p:cNvPr id="875" name="Google Shape;875;p6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6" name="Google Shape;876;p6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B30E63-A46E-4461-AC7E-507FECB8F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26</a:t>
            </a:fld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5A7328-4627-4757-98B9-16483AA46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169"/>
            <a:ext cx="9144000" cy="1476581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D468B9A6-C4CB-47BB-80FC-35B8ED4ED031}"/>
              </a:ext>
            </a:extLst>
          </p:cNvPr>
          <p:cNvGrpSpPr/>
          <p:nvPr/>
        </p:nvGrpSpPr>
        <p:grpSpPr>
          <a:xfrm>
            <a:off x="3425484" y="214969"/>
            <a:ext cx="5584874" cy="2173903"/>
            <a:chOff x="2291377" y="0"/>
            <a:chExt cx="6852623" cy="2667372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4858FAE-790A-4A60-B112-3EF76201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1377" y="0"/>
              <a:ext cx="6852623" cy="2648447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5D8B1A18-D4FF-4886-8E47-D92D480B8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94569" y="0"/>
              <a:ext cx="6849431" cy="2667372"/>
            </a:xfrm>
            <a:prstGeom prst="rect">
              <a:avLst/>
            </a:prstGeom>
          </p:spPr>
        </p:pic>
      </p:grpSp>
      <p:sp>
        <p:nvSpPr>
          <p:cNvPr id="866" name="Google Shape;866;p66"/>
          <p:cNvSpPr txBox="1">
            <a:spLocks noGrp="1"/>
          </p:cNvSpPr>
          <p:nvPr>
            <p:ph type="title"/>
          </p:nvPr>
        </p:nvSpPr>
        <p:spPr>
          <a:xfrm>
            <a:off x="713226" y="536108"/>
            <a:ext cx="252937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Connection Size</a:t>
            </a:r>
            <a:endParaRPr b="1" dirty="0"/>
          </a:p>
        </p:txBody>
      </p:sp>
      <p:sp>
        <p:nvSpPr>
          <p:cNvPr id="19" name="Google Shape;489;p48">
            <a:extLst>
              <a:ext uri="{FF2B5EF4-FFF2-40B4-BE49-F238E27FC236}">
                <a16:creationId xmlns:a16="http://schemas.microsoft.com/office/drawing/2014/main" id="{AA84AE35-5ECE-4356-AF51-B9DFCD3C68F6}"/>
              </a:ext>
            </a:extLst>
          </p:cNvPr>
          <p:cNvSpPr txBox="1">
            <a:spLocks/>
          </p:cNvSpPr>
          <p:nvPr/>
        </p:nvSpPr>
        <p:spPr>
          <a:xfrm>
            <a:off x="352583" y="2953376"/>
            <a:ext cx="4219417" cy="139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Beam: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1. Beam Depth = 36in.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36in.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2. Beam flange thickness = 1.75 in.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1.75in.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3.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The clear span-to-depth ratio = 7.661 in.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≧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7in.</a:t>
            </a:r>
          </a:p>
        </p:txBody>
      </p:sp>
      <p:sp>
        <p:nvSpPr>
          <p:cNvPr id="20" name="Google Shape;493;p48">
            <a:extLst>
              <a:ext uri="{FF2B5EF4-FFF2-40B4-BE49-F238E27FC236}">
                <a16:creationId xmlns:a16="http://schemas.microsoft.com/office/drawing/2014/main" id="{0FB29EF5-C4AB-489A-84CD-78C4B62F45E7}"/>
              </a:ext>
            </a:extLst>
          </p:cNvPr>
          <p:cNvSpPr txBox="1">
            <a:spLocks/>
          </p:cNvSpPr>
          <p:nvPr/>
        </p:nvSpPr>
        <p:spPr>
          <a:xfrm>
            <a:off x="352583" y="2683372"/>
            <a:ext cx="2310064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Gilda Display" panose="02020500000000000000" charset="0"/>
              </a:rPr>
              <a:t>Limitations</a:t>
            </a:r>
          </a:p>
        </p:txBody>
      </p:sp>
      <p:sp>
        <p:nvSpPr>
          <p:cNvPr id="21" name="Google Shape;489;p48">
            <a:extLst>
              <a:ext uri="{FF2B5EF4-FFF2-40B4-BE49-F238E27FC236}">
                <a16:creationId xmlns:a16="http://schemas.microsoft.com/office/drawing/2014/main" id="{CC8E0364-36AC-44C0-9309-D8318D4DB2E3}"/>
              </a:ext>
            </a:extLst>
          </p:cNvPr>
          <p:cNvSpPr txBox="1">
            <a:spLocks/>
          </p:cNvSpPr>
          <p:nvPr/>
        </p:nvSpPr>
        <p:spPr>
          <a:xfrm>
            <a:off x="5130840" y="3082132"/>
            <a:ext cx="2782502" cy="13936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RBS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Size: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0.5b</a:t>
            </a:r>
            <a:r>
              <a:rPr lang="en-US" altLang="zh-TW" baseline="-25000" dirty="0">
                <a:solidFill>
                  <a:schemeClr val="dk1"/>
                </a:solidFill>
                <a:latin typeface="Gideon Roman"/>
                <a:sym typeface="Gideon Roman"/>
              </a:rPr>
              <a:t>bf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 =9    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a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0.75b</a:t>
            </a:r>
            <a:r>
              <a:rPr lang="en-US" altLang="zh-TW" baseline="-25000" dirty="0">
                <a:solidFill>
                  <a:schemeClr val="dk1"/>
                </a:solidFill>
                <a:latin typeface="Gideon Roman"/>
                <a:sym typeface="Gideon Roman"/>
              </a:rPr>
              <a:t>bf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 =13.5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0.65d =23.5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b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0.85d   =30.6</a:t>
            </a:r>
          </a:p>
          <a:p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0.1b</a:t>
            </a:r>
            <a:r>
              <a:rPr lang="en-US" altLang="zh-TW" baseline="-25000" dirty="0">
                <a:solidFill>
                  <a:schemeClr val="dk1"/>
                </a:solidFill>
                <a:latin typeface="Gideon Roman"/>
                <a:sym typeface="Gideon Roman"/>
              </a:rPr>
              <a:t>bf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 =1.8  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c </a:t>
            </a:r>
            <a:r>
              <a:rPr lang="zh-TW" altLang="en-US" dirty="0">
                <a:solidFill>
                  <a:schemeClr val="dk1"/>
                </a:solidFill>
                <a:latin typeface="Gideon Roman"/>
                <a:sym typeface="Gideon Roman"/>
              </a:rPr>
              <a:t>≦ 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0.25b</a:t>
            </a:r>
            <a:r>
              <a:rPr lang="en-US" altLang="zh-TW" baseline="-25000" dirty="0">
                <a:solidFill>
                  <a:schemeClr val="dk1"/>
                </a:solidFill>
                <a:latin typeface="Gideon Roman"/>
                <a:sym typeface="Gideon Roman"/>
              </a:rPr>
              <a:t>bf</a:t>
            </a:r>
            <a:r>
              <a:rPr lang="en-US" altLang="zh-TW" dirty="0">
                <a:solidFill>
                  <a:schemeClr val="dk1"/>
                </a:solidFill>
                <a:latin typeface="Gideon Roman"/>
                <a:sym typeface="Gideon Roman"/>
              </a:rPr>
              <a:t> =4.5</a:t>
            </a:r>
          </a:p>
        </p:txBody>
      </p:sp>
      <p:sp>
        <p:nvSpPr>
          <p:cNvPr id="22" name="Google Shape;872;p66">
            <a:extLst>
              <a:ext uri="{FF2B5EF4-FFF2-40B4-BE49-F238E27FC236}">
                <a16:creationId xmlns:a16="http://schemas.microsoft.com/office/drawing/2014/main" id="{4EB07F87-964D-40B9-896D-A19860392A0B}"/>
              </a:ext>
            </a:extLst>
          </p:cNvPr>
          <p:cNvSpPr txBox="1">
            <a:spLocks/>
          </p:cNvSpPr>
          <p:nvPr/>
        </p:nvSpPr>
        <p:spPr>
          <a:xfrm>
            <a:off x="378135" y="1459587"/>
            <a:ext cx="3416969" cy="685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139700" indent="0">
              <a:buNone/>
            </a:pPr>
            <a:r>
              <a:rPr lang="en-US" altLang="zh-TW" sz="1600" dirty="0"/>
              <a:t>Reduced Beam Section, RBS</a:t>
            </a:r>
          </a:p>
        </p:txBody>
      </p:sp>
      <p:sp>
        <p:nvSpPr>
          <p:cNvPr id="17" name="Google Shape;786;p61">
            <a:extLst>
              <a:ext uri="{FF2B5EF4-FFF2-40B4-BE49-F238E27FC236}">
                <a16:creationId xmlns:a16="http://schemas.microsoft.com/office/drawing/2014/main" id="{70C7F830-C73B-4428-8322-23F4DAFB309D}"/>
              </a:ext>
            </a:extLst>
          </p:cNvPr>
          <p:cNvSpPr txBox="1">
            <a:spLocks/>
          </p:cNvSpPr>
          <p:nvPr/>
        </p:nvSpPr>
        <p:spPr>
          <a:xfrm>
            <a:off x="7709478" y="3313275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8" name="Google Shape;786;p61">
            <a:extLst>
              <a:ext uri="{FF2B5EF4-FFF2-40B4-BE49-F238E27FC236}">
                <a16:creationId xmlns:a16="http://schemas.microsoft.com/office/drawing/2014/main" id="{2BDD01A9-7598-4635-AA3A-8D4E65F562C2}"/>
              </a:ext>
            </a:extLst>
          </p:cNvPr>
          <p:cNvSpPr txBox="1">
            <a:spLocks/>
          </p:cNvSpPr>
          <p:nvPr/>
        </p:nvSpPr>
        <p:spPr>
          <a:xfrm>
            <a:off x="7709478" y="352640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3" name="Google Shape;786;p61">
            <a:extLst>
              <a:ext uri="{FF2B5EF4-FFF2-40B4-BE49-F238E27FC236}">
                <a16:creationId xmlns:a16="http://schemas.microsoft.com/office/drawing/2014/main" id="{619198F9-30D9-45B0-9158-328C8405B8F3}"/>
              </a:ext>
            </a:extLst>
          </p:cNvPr>
          <p:cNvSpPr txBox="1">
            <a:spLocks/>
          </p:cNvSpPr>
          <p:nvPr/>
        </p:nvSpPr>
        <p:spPr>
          <a:xfrm>
            <a:off x="7709478" y="3739537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4" name="Google Shape;786;p61">
            <a:extLst>
              <a:ext uri="{FF2B5EF4-FFF2-40B4-BE49-F238E27FC236}">
                <a16:creationId xmlns:a16="http://schemas.microsoft.com/office/drawing/2014/main" id="{6CA2FF3D-3D8A-402C-BE03-7A426CE7AA7E}"/>
              </a:ext>
            </a:extLst>
          </p:cNvPr>
          <p:cNvSpPr txBox="1">
            <a:spLocks/>
          </p:cNvSpPr>
          <p:nvPr/>
        </p:nvSpPr>
        <p:spPr>
          <a:xfrm>
            <a:off x="4313135" y="316872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5" name="Google Shape;786;p61">
            <a:extLst>
              <a:ext uri="{FF2B5EF4-FFF2-40B4-BE49-F238E27FC236}">
                <a16:creationId xmlns:a16="http://schemas.microsoft.com/office/drawing/2014/main" id="{E96A086B-AF09-46B5-BC8A-B99C4172A1A7}"/>
              </a:ext>
            </a:extLst>
          </p:cNvPr>
          <p:cNvSpPr txBox="1">
            <a:spLocks/>
          </p:cNvSpPr>
          <p:nvPr/>
        </p:nvSpPr>
        <p:spPr>
          <a:xfrm>
            <a:off x="4313135" y="341015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6" name="Google Shape;786;p61">
            <a:extLst>
              <a:ext uri="{FF2B5EF4-FFF2-40B4-BE49-F238E27FC236}">
                <a16:creationId xmlns:a16="http://schemas.microsoft.com/office/drawing/2014/main" id="{46AA0311-2FD1-46A7-81B8-5A4727C247FB}"/>
              </a:ext>
            </a:extLst>
          </p:cNvPr>
          <p:cNvSpPr txBox="1">
            <a:spLocks/>
          </p:cNvSpPr>
          <p:nvPr/>
        </p:nvSpPr>
        <p:spPr>
          <a:xfrm>
            <a:off x="4298383" y="3632940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7" name="Google Shape;786;p61">
            <a:extLst>
              <a:ext uri="{FF2B5EF4-FFF2-40B4-BE49-F238E27FC236}">
                <a16:creationId xmlns:a16="http://schemas.microsoft.com/office/drawing/2014/main" id="{E1981824-AC2A-4DC0-B141-97F244E4CD9C}"/>
              </a:ext>
            </a:extLst>
          </p:cNvPr>
          <p:cNvSpPr txBox="1">
            <a:spLocks/>
          </p:cNvSpPr>
          <p:nvPr/>
        </p:nvSpPr>
        <p:spPr>
          <a:xfrm>
            <a:off x="2963662" y="4055236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28" name="Google Shape;489;p48">
            <a:extLst>
              <a:ext uri="{FF2B5EF4-FFF2-40B4-BE49-F238E27FC236}">
                <a16:creationId xmlns:a16="http://schemas.microsoft.com/office/drawing/2014/main" id="{321B2408-B393-423B-9ADA-7F7742D1D69B}"/>
              </a:ext>
            </a:extLst>
          </p:cNvPr>
          <p:cNvSpPr txBox="1">
            <a:spLocks/>
          </p:cNvSpPr>
          <p:nvPr/>
        </p:nvSpPr>
        <p:spPr>
          <a:xfrm>
            <a:off x="5144588" y="2702379"/>
            <a:ext cx="3825350" cy="4327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TW" sz="1600" b="1" dirty="0">
                <a:solidFill>
                  <a:schemeClr val="dk1"/>
                </a:solidFill>
                <a:latin typeface="Gideon Roman"/>
                <a:sym typeface="Gideon Roman"/>
              </a:rPr>
              <a:t>Selection: a = 9 in., b = 24 in., c = 4.5 in.</a:t>
            </a:r>
          </a:p>
        </p:txBody>
      </p:sp>
      <p:sp>
        <p:nvSpPr>
          <p:cNvPr id="30" name="Google Shape;872;p66">
            <a:extLst>
              <a:ext uri="{FF2B5EF4-FFF2-40B4-BE49-F238E27FC236}">
                <a16:creationId xmlns:a16="http://schemas.microsoft.com/office/drawing/2014/main" id="{F26A8BF0-1E91-4135-8BED-BDA384E6901B}"/>
              </a:ext>
            </a:extLst>
          </p:cNvPr>
          <p:cNvSpPr txBox="1">
            <a:spLocks/>
          </p:cNvSpPr>
          <p:nvPr/>
        </p:nvSpPr>
        <p:spPr>
          <a:xfrm>
            <a:off x="323079" y="4354372"/>
            <a:ext cx="4219417" cy="1393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altLang="zh-TW" i="0" dirty="0"/>
              <a:t>Width-to-thickness ratios:</a:t>
            </a:r>
          </a:p>
          <a:p>
            <a:pPr marL="0" indent="0">
              <a:buFont typeface="Gideon Roman"/>
              <a:buNone/>
            </a:pPr>
            <a:r>
              <a:rPr lang="en-US" altLang="zh-TW" i="0" dirty="0"/>
              <a:t>Satisfy the requirements of AISC code</a:t>
            </a:r>
          </a:p>
        </p:txBody>
      </p:sp>
      <p:sp>
        <p:nvSpPr>
          <p:cNvPr id="31" name="Google Shape;786;p61">
            <a:extLst>
              <a:ext uri="{FF2B5EF4-FFF2-40B4-BE49-F238E27FC236}">
                <a16:creationId xmlns:a16="http://schemas.microsoft.com/office/drawing/2014/main" id="{397F0C23-84C7-465A-87E7-5E1868F54206}"/>
              </a:ext>
            </a:extLst>
          </p:cNvPr>
          <p:cNvSpPr txBox="1">
            <a:spLocks/>
          </p:cNvSpPr>
          <p:nvPr/>
        </p:nvSpPr>
        <p:spPr>
          <a:xfrm>
            <a:off x="3386764" y="4563404"/>
            <a:ext cx="846205" cy="34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b="1" dirty="0">
                <a:solidFill>
                  <a:srgbClr val="00B050"/>
                </a:solidFill>
              </a:rPr>
              <a:t>PASS!</a:t>
            </a:r>
          </a:p>
        </p:txBody>
      </p:sp>
    </p:spTree>
    <p:extLst>
      <p:ext uri="{BB962C8B-B14F-4D97-AF65-F5344CB8AC3E}">
        <p14:creationId xmlns:p14="http://schemas.microsoft.com/office/powerpoint/2010/main" val="23288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Modal Analysis</a:t>
            </a: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1"/>
          </p:nvPr>
        </p:nvSpPr>
        <p:spPr>
          <a:xfrm>
            <a:off x="720319" y="3690546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Structural Period 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Structural Mode</a:t>
            </a:r>
            <a:endParaRPr lang="zh-TW" altLang="en-US"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348" name="Google Shape;348;p41"/>
          <p:cNvSpPr txBox="1"/>
          <p:nvPr/>
        </p:nvSpPr>
        <p:spPr>
          <a:xfrm>
            <a:off x="6637350" y="1201475"/>
            <a:ext cx="10404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9E77DB-5CE7-43CE-840D-B7DFEE7C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360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/>
            <a:r>
              <a:rPr lang="en-US" altLang="zh-TW" b="1" dirty="0"/>
              <a:t>Structural Period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7" name="Google Shape;357;p42"/>
              <p:cNvSpPr txBox="1">
                <a:spLocks noGrp="1"/>
              </p:cNvSpPr>
              <p:nvPr>
                <p:ph type="subTitle" idx="2"/>
              </p:nvPr>
            </p:nvSpPr>
            <p:spPr>
              <a:xfrm>
                <a:off x="1211001" y="1406325"/>
                <a:ext cx="7214541" cy="385153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𝑻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𝟏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.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𝟏𝟖𝟕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altLang="zh-TW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𝐬𝐞𝐜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&lt;</m:t>
                      </m:r>
                      <m:sSub>
                        <m:sSubPr>
                          <m:ctrlPr>
                            <a:rPr lang="zh-TW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𝑪</m:t>
                          </m:r>
                        </m:e>
                        <m:sub>
                          <m:r>
                            <a:rPr lang="en-US" altLang="zh-TW" sz="1800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𝒖</m:t>
                          </m:r>
                        </m:sub>
                      </m:sSub>
                      <m:sSub>
                        <m:sSubPr>
                          <m:ctrlPr>
                            <a:rPr lang="zh-TW" altLang="en-US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altLang="zh-TW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𝑻</m:t>
                          </m:r>
                        </m:e>
                        <m:sub>
                          <m:r>
                            <a:rPr lang="en-US" altLang="zh-TW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𝒂</m:t>
                          </m:r>
                        </m:sub>
                      </m:sSub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𝟏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.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𝟒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𝟏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.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𝟑𝟕𝟓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𝟏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.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𝟗𝟐𝟓</m:t>
                      </m:r>
                      <m:r>
                        <a:rPr lang="en-US" altLang="zh-TW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altLang="zh-TW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𝐬𝐞𝐜</m:t>
                      </m:r>
                    </m:oMath>
                  </m:oMathPara>
                </a14:m>
                <a:endParaRPr sz="1800" i="0" dirty="0"/>
              </a:p>
            </p:txBody>
          </p:sp>
        </mc:Choice>
        <mc:Fallback xmlns="">
          <p:sp>
            <p:nvSpPr>
              <p:cNvPr id="357" name="Google Shape;357;p42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211001" y="1406325"/>
                <a:ext cx="7214541" cy="385153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8" name="Google Shape;358;p42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778D74-4B5F-4525-B9EC-74943148F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28</a:t>
            </a:fld>
            <a:endParaRPr lang="zh-TW" altLang="en-US"/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D5FA04C-5BA6-41C9-ADB7-C6F8448456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882108"/>
              </p:ext>
            </p:extLst>
          </p:nvPr>
        </p:nvGraphicFramePr>
        <p:xfrm>
          <a:off x="1055887" y="2017597"/>
          <a:ext cx="7032226" cy="2268000"/>
        </p:xfrm>
        <a:graphic>
          <a:graphicData uri="http://schemas.openxmlformats.org/drawingml/2006/table">
            <a:tbl>
              <a:tblPr firstRow="1" firstCol="1" bandRow="1">
                <a:tableStyleId>{59A1EC13-452B-4707-AAD6-3572D59FB95D}</a:tableStyleId>
              </a:tblPr>
              <a:tblGrid>
                <a:gridCol w="804226">
                  <a:extLst>
                    <a:ext uri="{9D8B030D-6E8A-4147-A177-3AD203B41FA5}">
                      <a16:colId xmlns:a16="http://schemas.microsoft.com/office/drawing/2014/main" val="398922546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528210566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537923002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2703877185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782468926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53046561"/>
                    </a:ext>
                  </a:extLst>
                </a:gridCol>
              </a:tblGrid>
              <a:tr h="8640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Case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Mode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Period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cs typeface="Arial"/>
                        <a:sym typeface="Arial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(sec)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Frequency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cs typeface="Arial"/>
                        <a:sym typeface="Arial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(</a:t>
                      </a:r>
                      <a:r>
                        <a:rPr lang="en-US" sz="1600" b="1" i="0" u="none" strike="noStrike" cap="none" dirty="0" err="1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cyc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/sec)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 err="1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CircFreq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cs typeface="Arial"/>
                        <a:sym typeface="Arial"/>
                      </a:endParaRPr>
                    </a:p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(rad/sec)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Eigenvalue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rad</a:t>
                      </a:r>
                      <a:r>
                        <a:rPr lang="en-US" altLang="zh-TW" sz="1600" b="1" baseline="30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/</a:t>
                      </a:r>
                      <a:r>
                        <a:rPr lang="en-US" altLang="zh-TW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標楷體" panose="03000509000000000000" pitchFamily="65" charset="-120"/>
                          <a:cs typeface="Arial"/>
                          <a:sym typeface="Arial"/>
                        </a:rPr>
                        <a:t>sec</a:t>
                      </a:r>
                      <a:r>
                        <a:rPr lang="en-US" altLang="zh-TW" sz="1600" b="1" baseline="30000" dirty="0">
                          <a:latin typeface="Times New Roman" panose="02020603050405020304" pitchFamily="18" charset="0"/>
                          <a:ea typeface="標楷體" panose="03000509000000000000" pitchFamily="65" charset="-120"/>
                        </a:rPr>
                        <a:t>2</a:t>
                      </a: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)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6886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Modal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1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1.187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0.842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5.293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28.079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795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Modal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2</a:t>
                      </a:r>
                      <a:endParaRPr lang="zh-TW" altLang="en-US" sz="16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1.185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0.844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5.304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28.137</a:t>
                      </a:r>
                      <a:endParaRPr lang="zh-TW" altLang="en-US" sz="1600" b="0" i="0" u="none" strike="noStrike" cap="none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36016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cs typeface="Arial"/>
                          <a:sym typeface="Arial"/>
                        </a:rPr>
                        <a:t>Modal</a:t>
                      </a:r>
                      <a:endParaRPr lang="zh-TW" altLang="en-US" sz="1600" b="1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3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0.755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1.324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8.320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新細明體" panose="02020500000000000000" pitchFamily="18" charset="-120"/>
                          <a:cs typeface="Arial"/>
                          <a:sym typeface="Arial"/>
                        </a:rPr>
                        <a:t>69.213</a:t>
                      </a:r>
                      <a:endParaRPr lang="zh-TW" alt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新細明體" panose="02020500000000000000" pitchFamily="18" charset="-120"/>
                        <a:cs typeface="Arial"/>
                        <a:sym typeface="Arial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779224"/>
                  </a:ext>
                </a:extLst>
              </a:tr>
            </a:tbl>
          </a:graphicData>
        </a:graphic>
      </p:graphicFrame>
      <p:sp>
        <p:nvSpPr>
          <p:cNvPr id="15" name="Google Shape;786;p61">
            <a:extLst>
              <a:ext uri="{FF2B5EF4-FFF2-40B4-BE49-F238E27FC236}">
                <a16:creationId xmlns:a16="http://schemas.microsoft.com/office/drawing/2014/main" id="{F24190D5-E25D-4B17-B68F-A88D9495ECAE}"/>
              </a:ext>
            </a:extLst>
          </p:cNvPr>
          <p:cNvSpPr txBox="1">
            <a:spLocks/>
          </p:cNvSpPr>
          <p:nvPr/>
        </p:nvSpPr>
        <p:spPr>
          <a:xfrm>
            <a:off x="7298062" y="1420486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PASS!</a:t>
            </a:r>
          </a:p>
        </p:txBody>
      </p:sp>
    </p:spTree>
    <p:extLst>
      <p:ext uri="{BB962C8B-B14F-4D97-AF65-F5344CB8AC3E}">
        <p14:creationId xmlns:p14="http://schemas.microsoft.com/office/powerpoint/2010/main" val="12641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Structural Mode</a:t>
            </a:r>
            <a:endParaRPr dirty="0"/>
          </a:p>
        </p:txBody>
      </p:sp>
      <p:cxnSp>
        <p:nvCxnSpPr>
          <p:cNvPr id="517" name="Google Shape;517;p4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8" name="Google Shape;518;p4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2190DB-AE3F-44BA-ACBC-8E8BAF83F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29</a:t>
            </a:fld>
            <a:endParaRPr lang="zh-TW" altLang="en-US"/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CC54C561-CDED-4DED-9B0B-40D7EB564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59" y="1113944"/>
            <a:ext cx="3239770" cy="3059430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AB618084-165C-4C04-B464-0DAD8BBF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780" y="1113659"/>
            <a:ext cx="2312221" cy="3060000"/>
          </a:xfrm>
          <a:prstGeom prst="rect">
            <a:avLst/>
          </a:prstGeom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4B9744A8-BDC0-4A52-8B0D-F308777F30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752" y="1113659"/>
            <a:ext cx="3032068" cy="3060000"/>
          </a:xfrm>
          <a:prstGeom prst="rect">
            <a:avLst/>
          </a:prstGeom>
        </p:spPr>
      </p:pic>
      <p:sp>
        <p:nvSpPr>
          <p:cNvPr id="63" name="Google Shape;489;p48">
            <a:extLst>
              <a:ext uri="{FF2B5EF4-FFF2-40B4-BE49-F238E27FC236}">
                <a16:creationId xmlns:a16="http://schemas.microsoft.com/office/drawing/2014/main" id="{023FF63F-BD7B-4CE8-9DE7-906C424DD1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41290" y="4504700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altLang="zh-TW" dirty="0"/>
              <a:t>X</a:t>
            </a:r>
            <a:r>
              <a:rPr lang="zh-TW" altLang="en-US" dirty="0"/>
              <a:t> </a:t>
            </a:r>
            <a:r>
              <a:rPr lang="en-US" altLang="zh-TW" dirty="0"/>
              <a:t>Direction</a:t>
            </a:r>
          </a:p>
        </p:txBody>
      </p:sp>
      <p:sp>
        <p:nvSpPr>
          <p:cNvPr id="64" name="Google Shape;493;p48">
            <a:extLst>
              <a:ext uri="{FF2B5EF4-FFF2-40B4-BE49-F238E27FC236}">
                <a16:creationId xmlns:a16="http://schemas.microsoft.com/office/drawing/2014/main" id="{7BAD56F9-2629-4D0E-A8F9-59B65F2F60C9}"/>
              </a:ext>
            </a:extLst>
          </p:cNvPr>
          <p:cNvSpPr txBox="1">
            <a:spLocks/>
          </p:cNvSpPr>
          <p:nvPr/>
        </p:nvSpPr>
        <p:spPr>
          <a:xfrm>
            <a:off x="3641290" y="427990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altLang="zh-TW" dirty="0"/>
              <a:t>Mode 2</a:t>
            </a:r>
            <a:endParaRPr lang="en-US" dirty="0"/>
          </a:p>
        </p:txBody>
      </p:sp>
      <p:sp>
        <p:nvSpPr>
          <p:cNvPr id="65" name="Google Shape;489;p48">
            <a:extLst>
              <a:ext uri="{FF2B5EF4-FFF2-40B4-BE49-F238E27FC236}">
                <a16:creationId xmlns:a16="http://schemas.microsoft.com/office/drawing/2014/main" id="{A4B29117-7A1B-4387-9105-3CE5BFF60CC0}"/>
              </a:ext>
            </a:extLst>
          </p:cNvPr>
          <p:cNvSpPr txBox="1">
            <a:spLocks/>
          </p:cNvSpPr>
          <p:nvPr/>
        </p:nvSpPr>
        <p:spPr>
          <a:xfrm>
            <a:off x="767544" y="4504700"/>
            <a:ext cx="2161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dirty="0"/>
              <a:t>Y</a:t>
            </a:r>
            <a:r>
              <a:rPr lang="zh-TW" altLang="en-US" dirty="0"/>
              <a:t> </a:t>
            </a:r>
            <a:r>
              <a:rPr lang="en-US" altLang="zh-TW" dirty="0"/>
              <a:t>Direction</a:t>
            </a:r>
            <a:endParaRPr lang="en-US" dirty="0"/>
          </a:p>
        </p:txBody>
      </p:sp>
      <p:sp>
        <p:nvSpPr>
          <p:cNvPr id="66" name="Google Shape;493;p48">
            <a:extLst>
              <a:ext uri="{FF2B5EF4-FFF2-40B4-BE49-F238E27FC236}">
                <a16:creationId xmlns:a16="http://schemas.microsoft.com/office/drawing/2014/main" id="{B8BBFAE1-7809-4A68-ABB5-19CA295BAD2D}"/>
              </a:ext>
            </a:extLst>
          </p:cNvPr>
          <p:cNvSpPr txBox="1">
            <a:spLocks/>
          </p:cNvSpPr>
          <p:nvPr/>
        </p:nvSpPr>
        <p:spPr>
          <a:xfrm>
            <a:off x="767544" y="427990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 </a:t>
            </a:r>
            <a:r>
              <a:rPr lang="en-US" altLang="zh-TW" dirty="0"/>
              <a:t>1</a:t>
            </a:r>
            <a:endParaRPr lang="en-US" dirty="0"/>
          </a:p>
        </p:txBody>
      </p:sp>
      <p:sp>
        <p:nvSpPr>
          <p:cNvPr id="67" name="Google Shape;489;p48">
            <a:extLst>
              <a:ext uri="{FF2B5EF4-FFF2-40B4-BE49-F238E27FC236}">
                <a16:creationId xmlns:a16="http://schemas.microsoft.com/office/drawing/2014/main" id="{0FA158AE-9698-47D1-B6A5-79A1C017FCE2}"/>
              </a:ext>
            </a:extLst>
          </p:cNvPr>
          <p:cNvSpPr txBox="1">
            <a:spLocks/>
          </p:cNvSpPr>
          <p:nvPr/>
        </p:nvSpPr>
        <p:spPr>
          <a:xfrm>
            <a:off x="6411186" y="4504700"/>
            <a:ext cx="2161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dirty="0"/>
              <a:t>Torsion</a:t>
            </a:r>
          </a:p>
        </p:txBody>
      </p:sp>
      <p:sp>
        <p:nvSpPr>
          <p:cNvPr id="68" name="Google Shape;493;p48">
            <a:extLst>
              <a:ext uri="{FF2B5EF4-FFF2-40B4-BE49-F238E27FC236}">
                <a16:creationId xmlns:a16="http://schemas.microsoft.com/office/drawing/2014/main" id="{1CEAE085-7487-42CA-B717-2C8D583CF825}"/>
              </a:ext>
            </a:extLst>
          </p:cNvPr>
          <p:cNvSpPr txBox="1">
            <a:spLocks/>
          </p:cNvSpPr>
          <p:nvPr/>
        </p:nvSpPr>
        <p:spPr>
          <a:xfrm>
            <a:off x="6411186" y="427990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1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Mode 3</a:t>
            </a:r>
          </a:p>
        </p:txBody>
      </p:sp>
    </p:spTree>
    <p:extLst>
      <p:ext uri="{BB962C8B-B14F-4D97-AF65-F5344CB8AC3E}">
        <p14:creationId xmlns:p14="http://schemas.microsoft.com/office/powerpoint/2010/main" val="1521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3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Information</a:t>
            </a:r>
            <a:endParaRPr dirty="0"/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1"/>
          </p:nvPr>
        </p:nvSpPr>
        <p:spPr>
          <a:xfrm>
            <a:off x="7203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6637350" y="1201475"/>
            <a:ext cx="10404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9E77DB-5CE7-43CE-840D-B7DFEE7C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3</a:t>
            </a:fld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 flipH="1">
            <a:off x="728700" y="1100100"/>
            <a:ext cx="2530500" cy="40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51"/>
          <p:cNvSpPr txBox="1">
            <a:spLocks noGrp="1"/>
          </p:cNvSpPr>
          <p:nvPr>
            <p:ph type="title"/>
          </p:nvPr>
        </p:nvSpPr>
        <p:spPr>
          <a:xfrm flipH="1">
            <a:off x="39702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Story Drifts</a:t>
            </a:r>
          </a:p>
        </p:txBody>
      </p:sp>
      <p:sp>
        <p:nvSpPr>
          <p:cNvPr id="543" name="Google Shape;543;p51"/>
          <p:cNvSpPr txBox="1">
            <a:spLocks noGrp="1"/>
          </p:cNvSpPr>
          <p:nvPr>
            <p:ph type="subTitle" idx="1"/>
          </p:nvPr>
        </p:nvSpPr>
        <p:spPr>
          <a:xfrm flipH="1">
            <a:off x="39702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51"/>
          <p:cNvSpPr txBox="1">
            <a:spLocks noGrp="1"/>
          </p:cNvSpPr>
          <p:nvPr>
            <p:ph type="title" idx="2"/>
          </p:nvPr>
        </p:nvSpPr>
        <p:spPr>
          <a:xfrm flipH="1">
            <a:off x="147370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545" name="Google Shape;545;p51"/>
          <p:cNvSpPr txBox="1"/>
          <p:nvPr/>
        </p:nvSpPr>
        <p:spPr>
          <a:xfrm flipH="1">
            <a:off x="1699292" y="13072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546" name="Google Shape;546;p5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A30140-AE5B-4BDE-A8FA-5B7D84E0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970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Story Drifts</a:t>
            </a:r>
            <a:endParaRPr b="1" dirty="0"/>
          </a:p>
        </p:txBody>
      </p:sp>
      <p:cxnSp>
        <p:nvCxnSpPr>
          <p:cNvPr id="779" name="Google Shape;779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651A4F-BD68-4714-8AB9-D700945F9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129" name="圖片 128" descr="C:\Users\User\AppData\Local\Microsoft\Windows\INetCache\Content.Word\story_drift(X).png">
            <a:extLst>
              <a:ext uri="{FF2B5EF4-FFF2-40B4-BE49-F238E27FC236}">
                <a16:creationId xmlns:a16="http://schemas.microsoft.com/office/drawing/2014/main" id="{4E20E3D5-90E8-41D0-856D-2E7B67802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896" y="1178559"/>
            <a:ext cx="2742104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圖片 129" descr="C:\Users\User\AppData\Local\Microsoft\Windows\INetCache\Content.Word\story_drift(Y).png">
            <a:extLst>
              <a:ext uri="{FF2B5EF4-FFF2-40B4-BE49-F238E27FC236}">
                <a16:creationId xmlns:a16="http://schemas.microsoft.com/office/drawing/2014/main" id="{2DBE75FC-9A76-4A76-AC62-57D215BD8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8559"/>
            <a:ext cx="2744494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60"/>
          <p:cNvSpPr txBox="1">
            <a:spLocks noGrp="1"/>
          </p:cNvSpPr>
          <p:nvPr>
            <p:ph type="subTitle" idx="4294967295"/>
          </p:nvPr>
        </p:nvSpPr>
        <p:spPr>
          <a:xfrm>
            <a:off x="68776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 Direction</a:t>
            </a:r>
            <a:endParaRPr sz="2400" i="0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75" name="Google Shape;775;p60"/>
          <p:cNvSpPr txBox="1">
            <a:spLocks noGrp="1"/>
          </p:cNvSpPr>
          <p:nvPr>
            <p:ph type="subTitle" idx="4294967295"/>
          </p:nvPr>
        </p:nvSpPr>
        <p:spPr>
          <a:xfrm>
            <a:off x="7279201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 Direction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19670EA-F7AF-46C4-9490-6982A5FFF280}"/>
                  </a:ext>
                </a:extLst>
              </p:cNvPr>
              <p:cNvSpPr/>
              <p:nvPr/>
            </p:nvSpPr>
            <p:spPr>
              <a:xfrm>
                <a:off x="3285241" y="464313"/>
                <a:ext cx="2841868" cy="602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𝐴𝑁𝐴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𝑥𝑒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den>
                      </m:f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=0.0034</m:t>
                      </m:r>
                      <m: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19670EA-F7AF-46C4-9490-6982A5FFF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5241" y="464313"/>
                <a:ext cx="2841868" cy="6020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Google Shape;786;p61">
            <a:extLst>
              <a:ext uri="{FF2B5EF4-FFF2-40B4-BE49-F238E27FC236}">
                <a16:creationId xmlns:a16="http://schemas.microsoft.com/office/drawing/2014/main" id="{AE97B482-4AA8-4E90-9F2D-7C7EBFA2C55B}"/>
              </a:ext>
            </a:extLst>
          </p:cNvPr>
          <p:cNvSpPr txBox="1">
            <a:spLocks/>
          </p:cNvSpPr>
          <p:nvPr/>
        </p:nvSpPr>
        <p:spPr>
          <a:xfrm>
            <a:off x="6821812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34" name="Google Shape;786;p61">
            <a:extLst>
              <a:ext uri="{FF2B5EF4-FFF2-40B4-BE49-F238E27FC236}">
                <a16:creationId xmlns:a16="http://schemas.microsoft.com/office/drawing/2014/main" id="{AE297862-ADA4-4E59-A413-EC27704B4CBD}"/>
              </a:ext>
            </a:extLst>
          </p:cNvPr>
          <p:cNvSpPr txBox="1">
            <a:spLocks/>
          </p:cNvSpPr>
          <p:nvPr/>
        </p:nvSpPr>
        <p:spPr>
          <a:xfrm>
            <a:off x="4040512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sz="1600" b="1" dirty="0">
                <a:solidFill>
                  <a:srgbClr val="00B050"/>
                </a:solidFill>
              </a:rPr>
              <a:t>PASS!</a:t>
            </a:r>
          </a:p>
        </p:txBody>
      </p:sp>
      <p:sp>
        <p:nvSpPr>
          <p:cNvPr id="135" name="Google Shape;376;p44">
            <a:extLst>
              <a:ext uri="{FF2B5EF4-FFF2-40B4-BE49-F238E27FC236}">
                <a16:creationId xmlns:a16="http://schemas.microsoft.com/office/drawing/2014/main" id="{73F6CB0E-536D-4122-8778-0709032BC1E7}"/>
              </a:ext>
            </a:extLst>
          </p:cNvPr>
          <p:cNvSpPr txBox="1">
            <a:spLocks/>
          </p:cNvSpPr>
          <p:nvPr/>
        </p:nvSpPr>
        <p:spPr>
          <a:xfrm>
            <a:off x="6166875" y="449203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The maximum inter-story drifts</a:t>
            </a:r>
            <a:r>
              <a:rPr lang="zh-TW" altLang="en-US" i="1" dirty="0">
                <a:solidFill>
                  <a:schemeClr val="dk1"/>
                </a:solidFill>
                <a:latin typeface="Gideon Roman"/>
                <a:sym typeface="Gideon Roman"/>
              </a:rPr>
              <a:t> </a:t>
            </a:r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both occur on the fourth floor.</a:t>
            </a:r>
          </a:p>
        </p:txBody>
      </p:sp>
    </p:spTree>
    <p:extLst>
      <p:ext uri="{BB962C8B-B14F-4D97-AF65-F5344CB8AC3E}">
        <p14:creationId xmlns:p14="http://schemas.microsoft.com/office/powerpoint/2010/main" val="151569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1"/>
          <p:cNvSpPr txBox="1">
            <a:spLocks noGrp="1"/>
          </p:cNvSpPr>
          <p:nvPr>
            <p:ph type="title"/>
          </p:nvPr>
        </p:nvSpPr>
        <p:spPr>
          <a:xfrm>
            <a:off x="118885" y="2221125"/>
            <a:ext cx="5697524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Nonlinear </a:t>
            </a:r>
            <a:br>
              <a:rPr lang="en-US" altLang="zh-TW" dirty="0"/>
            </a:br>
            <a:r>
              <a:rPr lang="en-US" altLang="zh-TW" dirty="0"/>
              <a:t>PUSHOVER Analysis</a:t>
            </a:r>
          </a:p>
        </p:txBody>
      </p:sp>
      <p:sp>
        <p:nvSpPr>
          <p:cNvPr id="786" name="Google Shape;786;p61"/>
          <p:cNvSpPr txBox="1">
            <a:spLocks noGrp="1"/>
          </p:cNvSpPr>
          <p:nvPr>
            <p:ph type="subTitle" idx="1"/>
          </p:nvPr>
        </p:nvSpPr>
        <p:spPr>
          <a:xfrm>
            <a:off x="740000" y="3821175"/>
            <a:ext cx="44553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PUSHOVER Curve 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Story Drifts</a:t>
            </a:r>
            <a:r>
              <a:rPr lang="zh-TW" altLang="en-US" dirty="0"/>
              <a:t> </a:t>
            </a:r>
            <a:endParaRPr lang="en-US" altLang="zh-TW" dirty="0"/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Plastic Hinge Distribution</a:t>
            </a:r>
            <a:endParaRPr lang="zh-TW" altLang="en-US" dirty="0"/>
          </a:p>
        </p:txBody>
      </p:sp>
      <p:sp>
        <p:nvSpPr>
          <p:cNvPr id="787" name="Google Shape;787;p61"/>
          <p:cNvSpPr txBox="1">
            <a:spLocks noGrp="1"/>
          </p:cNvSpPr>
          <p:nvPr>
            <p:ph type="title" idx="2"/>
          </p:nvPr>
        </p:nvSpPr>
        <p:spPr>
          <a:xfrm>
            <a:off x="703798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09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88" name="Google Shape;788;p61"/>
          <p:cNvSpPr txBox="1"/>
          <p:nvPr/>
        </p:nvSpPr>
        <p:spPr>
          <a:xfrm>
            <a:off x="7263583" y="12310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789" name="Google Shape;789;p6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90" name="Google Shape;790;p6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407FC87-FA70-4CCF-B3B8-9948796823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68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7" name="Google Shape;517;p4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18" name="Google Shape;518;p4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82190DB-AE3F-44BA-ACBC-8E8BAF83FC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33</a:t>
            </a:fld>
            <a:endParaRPr lang="zh-TW" altLang="en-US"/>
          </a:p>
        </p:txBody>
      </p:sp>
      <p:pic>
        <p:nvPicPr>
          <p:cNvPr id="19" name="圖片 18" descr="C:\Users\User\AppData\Local\Microsoft\Windows\INetCache\Content.Word\Y-direction pushover curve(4%).png">
            <a:extLst>
              <a:ext uri="{FF2B5EF4-FFF2-40B4-BE49-F238E27FC236}">
                <a16:creationId xmlns:a16="http://schemas.microsoft.com/office/drawing/2014/main" id="{3B955F5E-5E47-481B-A06C-375D022BD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217" y="1186575"/>
            <a:ext cx="2708758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 descr="C:\Users\User\AppData\Local\Microsoft\Windows\INetCache\Content.Word\X-direction pushover curve(4%).png">
            <a:extLst>
              <a:ext uri="{FF2B5EF4-FFF2-40B4-BE49-F238E27FC236}">
                <a16:creationId xmlns:a16="http://schemas.microsoft.com/office/drawing/2014/main" id="{5C08C07D-AE43-435F-8212-0B5828A95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186575"/>
            <a:ext cx="2763611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657;p60">
            <a:extLst>
              <a:ext uri="{FF2B5EF4-FFF2-40B4-BE49-F238E27FC236}">
                <a16:creationId xmlns:a16="http://schemas.microsoft.com/office/drawing/2014/main" id="{8D15799C-20FA-42AC-8D92-EBF52B92F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PUSHOVER Curve</a:t>
            </a:r>
            <a:endParaRPr b="1" dirty="0"/>
          </a:p>
        </p:txBody>
      </p:sp>
      <p:sp>
        <p:nvSpPr>
          <p:cNvPr id="22" name="Google Shape;776;p60">
            <a:extLst>
              <a:ext uri="{FF2B5EF4-FFF2-40B4-BE49-F238E27FC236}">
                <a16:creationId xmlns:a16="http://schemas.microsoft.com/office/drawing/2014/main" id="{721CDECF-F4B9-46FF-B5D1-859AAE46EB4D}"/>
              </a:ext>
            </a:extLst>
          </p:cNvPr>
          <p:cNvSpPr txBox="1">
            <a:spLocks/>
          </p:cNvSpPr>
          <p:nvPr/>
        </p:nvSpPr>
        <p:spPr>
          <a:xfrm>
            <a:off x="4797975" y="43682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X-Dir</a:t>
            </a:r>
          </a:p>
        </p:txBody>
      </p:sp>
      <p:sp>
        <p:nvSpPr>
          <p:cNvPr id="23" name="Google Shape;775;p60">
            <a:extLst>
              <a:ext uri="{FF2B5EF4-FFF2-40B4-BE49-F238E27FC236}">
                <a16:creationId xmlns:a16="http://schemas.microsoft.com/office/drawing/2014/main" id="{8EB4BB60-C8D3-44AB-8489-FBDEB1F75099}"/>
              </a:ext>
            </a:extLst>
          </p:cNvPr>
          <p:cNvSpPr txBox="1">
            <a:spLocks/>
          </p:cNvSpPr>
          <p:nvPr/>
        </p:nvSpPr>
        <p:spPr>
          <a:xfrm>
            <a:off x="7569751" y="4375125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Y-Dir</a:t>
            </a:r>
          </a:p>
        </p:txBody>
      </p:sp>
      <p:sp>
        <p:nvSpPr>
          <p:cNvPr id="24" name="Google Shape;376;p44">
            <a:extLst>
              <a:ext uri="{FF2B5EF4-FFF2-40B4-BE49-F238E27FC236}">
                <a16:creationId xmlns:a16="http://schemas.microsoft.com/office/drawing/2014/main" id="{D403C700-2089-495C-8FD7-9133E1233FD9}"/>
              </a:ext>
            </a:extLst>
          </p:cNvPr>
          <p:cNvSpPr txBox="1">
            <a:spLocks/>
          </p:cNvSpPr>
          <p:nvPr/>
        </p:nvSpPr>
        <p:spPr>
          <a:xfrm>
            <a:off x="4838699" y="296803"/>
            <a:ext cx="3533775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600" i="1" dirty="0">
                <a:solidFill>
                  <a:schemeClr val="dk1"/>
                </a:solidFill>
                <a:latin typeface="Gideon Roman"/>
                <a:sym typeface="Gideon Roman"/>
              </a:rPr>
              <a:t>Set the plastic hinges at the relative positions of the 0.05 and 0.95 members of the beam and column.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Google Shape;376;p44">
                <a:extLst>
                  <a:ext uri="{FF2B5EF4-FFF2-40B4-BE49-F238E27FC236}">
                    <a16:creationId xmlns:a16="http://schemas.microsoft.com/office/drawing/2014/main" id="{15E51115-D2C5-4F4D-950A-1EBCEAD1D3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0630" y="1634887"/>
                <a:ext cx="3203839" cy="2778984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just"/>
                <a:r>
                  <a:rPr lang="en-US" sz="1600" dirty="0">
                    <a:solidFill>
                      <a:schemeClr val="dk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1. V=1825.573 kips</a:t>
                </a:r>
              </a:p>
              <a:p>
                <a:pPr algn="just"/>
                <a:r>
                  <a:rPr lang="zh-TW" altLang="en-US" sz="1600" dirty="0">
                    <a:solidFill>
                      <a:schemeClr val="dk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   </a:t>
                </a:r>
                <a:r>
                  <a:rPr lang="en-US" sz="1600" dirty="0">
                    <a:solidFill>
                      <a:schemeClr val="dk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X &amp; Y lateral disp.=2.</a:t>
                </a:r>
                <a:r>
                  <a:rPr lang="en-US" altLang="zh-TW" sz="1600" dirty="0">
                    <a:solidFill>
                      <a:schemeClr val="dk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799</a:t>
                </a:r>
                <a:r>
                  <a:rPr lang="en-US" sz="1600" dirty="0">
                    <a:solidFill>
                      <a:schemeClr val="dk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 in.</a:t>
                </a:r>
              </a:p>
              <a:p>
                <a:pPr algn="just"/>
                <a:endParaRPr lang="en-US" sz="1600" dirty="0">
                  <a:solidFill>
                    <a:schemeClr val="dk1"/>
                  </a:solidFill>
                  <a:latin typeface="Gideon Roman" panose="02020500000000000000" charset="0"/>
                  <a:ea typeface="Cambria Math" panose="02040503050406030204" pitchFamily="18" charset="0"/>
                  <a:sym typeface="Gideon Roman"/>
                </a:endParaRPr>
              </a:p>
              <a:p>
                <a:pPr algn="just"/>
                <a:r>
                  <a:rPr lang="en-US" altLang="zh-TW" sz="1600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2. X &amp; Y lateral disp.=18 in.</a:t>
                </a:r>
              </a:p>
              <a:p>
                <a:r>
                  <a:rPr lang="zh-TW" altLang="en-US" sz="1600" b="1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   </a:t>
                </a:r>
                <a:r>
                  <a:rPr lang="en-US" altLang="zh-TW" sz="1600" b="1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Strength decrease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sz="160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  <a:sym typeface="Gideon Roman"/>
                  </a:rPr>
                  <a:t>Roof drifts of 1.15%</a:t>
                </a:r>
                <a:r>
                  <a:rPr lang="zh-TW" altLang="en-US" sz="1600" dirty="0">
                    <a:solidFill>
                      <a:schemeClr val="tx1"/>
                    </a:solidFill>
                    <a:latin typeface="Gideon Roman" panose="02020500000000000000" charset="0"/>
                  </a:rPr>
                  <a:t>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Gideon Roman" panose="02020500000000000000" charset="0"/>
                  </a:rPr>
                  <a:t>rad</a:t>
                </a:r>
              </a:p>
              <a:p>
                <a:pPr lvl="1"/>
                <a:r>
                  <a:rPr lang="zh-TW" altLang="en-US" sz="1600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</a:rPr>
                  <a:t>     </a:t>
                </a:r>
                <a:r>
                  <a:rPr lang="en-US" altLang="zh-TW" sz="1600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</a:rPr>
                  <a:t>18in.</a:t>
                </a:r>
              </a:p>
              <a:p>
                <a:pPr lvl="1"/>
                <a:r>
                  <a:rPr lang="en-US" altLang="zh-TW" sz="1600" dirty="0">
                    <a:solidFill>
                      <a:schemeClr val="tx1"/>
                    </a:solidFill>
                    <a:latin typeface="Gideon Roman" panose="02020500000000000000" charset="0"/>
                    <a:ea typeface="Cambria Math" panose="02040503050406030204" pitchFamily="18" charset="0"/>
                  </a:rPr>
                  <a:t>    62.4in.</a:t>
                </a:r>
              </a:p>
            </p:txBody>
          </p:sp>
        </mc:Choice>
        <mc:Fallback xmlns="">
          <p:sp>
            <p:nvSpPr>
              <p:cNvPr id="25" name="Google Shape;376;p44">
                <a:extLst>
                  <a:ext uri="{FF2B5EF4-FFF2-40B4-BE49-F238E27FC236}">
                    <a16:creationId xmlns:a16="http://schemas.microsoft.com/office/drawing/2014/main" id="{15E51115-D2C5-4F4D-950A-1EBCEAD1D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630" y="1634887"/>
                <a:ext cx="3203839" cy="2778984"/>
              </a:xfrm>
              <a:prstGeom prst="rect">
                <a:avLst/>
              </a:prstGeom>
              <a:blipFill>
                <a:blip r:embed="rId5"/>
                <a:stretch>
                  <a:fillRect l="-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C2E660C-0D2E-4489-A859-108705E84979}"/>
              </a:ext>
            </a:extLst>
          </p:cNvPr>
          <p:cNvCxnSpPr/>
          <p:nvPr/>
        </p:nvCxnSpPr>
        <p:spPr>
          <a:xfrm>
            <a:off x="4138864" y="3093835"/>
            <a:ext cx="0" cy="165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376;p44">
            <a:extLst>
              <a:ext uri="{FF2B5EF4-FFF2-40B4-BE49-F238E27FC236}">
                <a16:creationId xmlns:a16="http://schemas.microsoft.com/office/drawing/2014/main" id="{857D5E9D-14F4-4CB8-8464-50859BAA42E9}"/>
              </a:ext>
            </a:extLst>
          </p:cNvPr>
          <p:cNvSpPr txBox="1">
            <a:spLocks/>
          </p:cNvSpPr>
          <p:nvPr/>
        </p:nvSpPr>
        <p:spPr>
          <a:xfrm>
            <a:off x="4117950" y="2993021"/>
            <a:ext cx="2035343" cy="47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Gideon Roman"/>
              </a:rPr>
              <a:t>Lateral Disp.=18 in.</a:t>
            </a: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FAC1E982-4ED0-47E5-AB2C-7885A34B8830}"/>
              </a:ext>
            </a:extLst>
          </p:cNvPr>
          <p:cNvCxnSpPr/>
          <p:nvPr/>
        </p:nvCxnSpPr>
        <p:spPr>
          <a:xfrm>
            <a:off x="6875189" y="3100710"/>
            <a:ext cx="0" cy="1656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Google Shape;376;p44">
            <a:extLst>
              <a:ext uri="{FF2B5EF4-FFF2-40B4-BE49-F238E27FC236}">
                <a16:creationId xmlns:a16="http://schemas.microsoft.com/office/drawing/2014/main" id="{E87AE570-837A-49B9-A5BD-810ED5B874D7}"/>
              </a:ext>
            </a:extLst>
          </p:cNvPr>
          <p:cNvSpPr txBox="1">
            <a:spLocks/>
          </p:cNvSpPr>
          <p:nvPr/>
        </p:nvSpPr>
        <p:spPr>
          <a:xfrm>
            <a:off x="6854275" y="2999896"/>
            <a:ext cx="2035343" cy="47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zh-TW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Gideon Roman"/>
              </a:rPr>
              <a:t>Lateral Disp.=18 in.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2A44673F-4CD3-4C5D-AD4D-284AE045F095}"/>
              </a:ext>
            </a:extLst>
          </p:cNvPr>
          <p:cNvCxnSpPr/>
          <p:nvPr/>
        </p:nvCxnSpPr>
        <p:spPr>
          <a:xfrm>
            <a:off x="550014" y="3423844"/>
            <a:ext cx="6462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376;p44">
            <a:extLst>
              <a:ext uri="{FF2B5EF4-FFF2-40B4-BE49-F238E27FC236}">
                <a16:creationId xmlns:a16="http://schemas.microsoft.com/office/drawing/2014/main" id="{BDBDF7E4-EA48-4998-9DA5-A54D703D5780}"/>
              </a:ext>
            </a:extLst>
          </p:cNvPr>
          <p:cNvSpPr txBox="1">
            <a:spLocks/>
          </p:cNvSpPr>
          <p:nvPr/>
        </p:nvSpPr>
        <p:spPr>
          <a:xfrm>
            <a:off x="1142426" y="3196700"/>
            <a:ext cx="1360144" cy="3921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zh-TW" sz="1600" dirty="0">
                <a:solidFill>
                  <a:schemeClr val="dk1"/>
                </a:solidFill>
                <a:latin typeface="Gideon Roman" panose="02020500000000000000" charset="0"/>
                <a:ea typeface="Cambria Math" panose="02040503050406030204" pitchFamily="18" charset="0"/>
                <a:sym typeface="Gideon Roman"/>
              </a:rPr>
              <a:t>×4%</a:t>
            </a:r>
            <a:r>
              <a:rPr lang="zh-TW" altLang="en-US" sz="1600" dirty="0">
                <a:solidFill>
                  <a:schemeClr val="dk1"/>
                </a:solidFill>
                <a:latin typeface="Gideon Roman" panose="02020500000000000000" charset="0"/>
                <a:ea typeface="Cambria Math" panose="02040503050406030204" pitchFamily="18" charset="0"/>
                <a:sym typeface="Gideon Roman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Gideon Roman" panose="02020500000000000000" charset="0"/>
                <a:ea typeface="Cambria Math" panose="02040503050406030204" pitchFamily="18" charset="0"/>
                <a:sym typeface="Gideon Roman"/>
              </a:rPr>
              <a:t>=</a:t>
            </a:r>
            <a:r>
              <a:rPr lang="zh-TW" altLang="en-US" sz="1600" dirty="0">
                <a:solidFill>
                  <a:schemeClr val="dk1"/>
                </a:solidFill>
                <a:latin typeface="Gideon Roman" panose="02020500000000000000" charset="0"/>
                <a:ea typeface="Cambria Math" panose="02040503050406030204" pitchFamily="18" charset="0"/>
                <a:sym typeface="Gideon Roman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Gideon Roman" panose="02020500000000000000" charset="0"/>
                <a:ea typeface="Cambria Math" panose="02040503050406030204" pitchFamily="18" charset="0"/>
                <a:sym typeface="Gideon Roman"/>
              </a:rPr>
              <a:t>1.15%</a:t>
            </a:r>
            <a:endParaRPr lang="en-US" altLang="zh-TW" sz="16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0569743-BB68-4F1A-9A21-74C4681D57B8}"/>
              </a:ext>
            </a:extLst>
          </p:cNvPr>
          <p:cNvCxnSpPr>
            <a:cxnSpLocks/>
          </p:cNvCxnSpPr>
          <p:nvPr/>
        </p:nvCxnSpPr>
        <p:spPr>
          <a:xfrm>
            <a:off x="3090858" y="4540604"/>
            <a:ext cx="360000" cy="0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76;p44">
            <a:extLst>
              <a:ext uri="{FF2B5EF4-FFF2-40B4-BE49-F238E27FC236}">
                <a16:creationId xmlns:a16="http://schemas.microsoft.com/office/drawing/2014/main" id="{DA8C842B-B5C7-4B14-8103-7B142BB88A95}"/>
              </a:ext>
            </a:extLst>
          </p:cNvPr>
          <p:cNvSpPr txBox="1">
            <a:spLocks/>
          </p:cNvSpPr>
          <p:nvPr/>
        </p:nvSpPr>
        <p:spPr>
          <a:xfrm>
            <a:off x="1622257" y="4319932"/>
            <a:ext cx="2035343" cy="472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Gideon Roman"/>
              </a:rPr>
              <a:t>V=1825.573</a:t>
            </a:r>
            <a:r>
              <a:rPr lang="zh-TW" alt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Gideon Roman"/>
              </a:rPr>
              <a:t> </a:t>
            </a:r>
            <a:r>
              <a:rPr lang="en-US" altLang="zh-TW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sym typeface="Gideon Roman"/>
              </a:rPr>
              <a:t>kips</a:t>
            </a:r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5B738EEC-7EDF-497B-B751-B0E6DE94ADE9}"/>
              </a:ext>
            </a:extLst>
          </p:cNvPr>
          <p:cNvCxnSpPr>
            <a:cxnSpLocks/>
          </p:cNvCxnSpPr>
          <p:nvPr/>
        </p:nvCxnSpPr>
        <p:spPr>
          <a:xfrm>
            <a:off x="5813432" y="4540604"/>
            <a:ext cx="360000" cy="0"/>
          </a:xfrm>
          <a:prstGeom prst="line">
            <a:avLst/>
          </a:prstGeom>
          <a:ln w="28575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12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C:\Users\User\AppData\Local\Microsoft\Windows\INetCache\Content.Word\2%_pushX_story_drift.png">
            <a:extLst>
              <a:ext uri="{FF2B5EF4-FFF2-40B4-BE49-F238E27FC236}">
                <a16:creationId xmlns:a16="http://schemas.microsoft.com/office/drawing/2014/main" id="{D57A5AC0-F113-48FA-961F-09FD5BAF3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740" y="1174700"/>
            <a:ext cx="2555260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圖片 15" descr="C:\Users\User\AppData\Local\Microsoft\Windows\INetCache\Content.Word\2%_pushY_story_drift.png">
            <a:extLst>
              <a:ext uri="{FF2B5EF4-FFF2-40B4-BE49-F238E27FC236}">
                <a16:creationId xmlns:a16="http://schemas.microsoft.com/office/drawing/2014/main" id="{CF508DBC-442F-4756-B1D8-51B47B73D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4700"/>
            <a:ext cx="2538716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Story Drifts</a:t>
            </a:r>
            <a:endParaRPr b="1" dirty="0"/>
          </a:p>
        </p:txBody>
      </p:sp>
      <p:cxnSp>
        <p:nvCxnSpPr>
          <p:cNvPr id="779" name="Google Shape;779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651A4F-BD68-4714-8AB9-D700945F9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776" name="Google Shape;776;p60"/>
          <p:cNvSpPr txBox="1">
            <a:spLocks noGrp="1"/>
          </p:cNvSpPr>
          <p:nvPr>
            <p:ph type="subTitle" idx="4294967295"/>
          </p:nvPr>
        </p:nvSpPr>
        <p:spPr>
          <a:xfrm>
            <a:off x="68776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 Direction</a:t>
            </a:r>
            <a:endParaRPr sz="2400" i="0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75" name="Google Shape;775;p60"/>
          <p:cNvSpPr txBox="1">
            <a:spLocks noGrp="1"/>
          </p:cNvSpPr>
          <p:nvPr>
            <p:ph type="subTitle" idx="4294967295"/>
          </p:nvPr>
        </p:nvSpPr>
        <p:spPr>
          <a:xfrm>
            <a:off x="7279201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 Direction</a:t>
            </a:r>
          </a:p>
        </p:txBody>
      </p:sp>
      <p:sp>
        <p:nvSpPr>
          <p:cNvPr id="135" name="Google Shape;376;p44">
            <a:extLst>
              <a:ext uri="{FF2B5EF4-FFF2-40B4-BE49-F238E27FC236}">
                <a16:creationId xmlns:a16="http://schemas.microsoft.com/office/drawing/2014/main" id="{73F6CB0E-536D-4122-8778-0709032BC1E7}"/>
              </a:ext>
            </a:extLst>
          </p:cNvPr>
          <p:cNvSpPr txBox="1">
            <a:spLocks/>
          </p:cNvSpPr>
          <p:nvPr/>
        </p:nvSpPr>
        <p:spPr>
          <a:xfrm>
            <a:off x="5541233" y="517954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The maximum inter-story drifts</a:t>
            </a:r>
            <a:r>
              <a:rPr lang="zh-TW" altLang="en-US" i="1" dirty="0">
                <a:solidFill>
                  <a:schemeClr val="dk1"/>
                </a:solidFill>
                <a:latin typeface="Gideon Roman"/>
                <a:sym typeface="Gideon Roman"/>
              </a:rPr>
              <a:t> </a:t>
            </a:r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both occur on the fourth floor.</a:t>
            </a:r>
          </a:p>
        </p:txBody>
      </p:sp>
      <p:sp>
        <p:nvSpPr>
          <p:cNvPr id="14" name="Google Shape;376;p44">
            <a:extLst>
              <a:ext uri="{FF2B5EF4-FFF2-40B4-BE49-F238E27FC236}">
                <a16:creationId xmlns:a16="http://schemas.microsoft.com/office/drawing/2014/main" id="{82865E5C-30A7-4229-BFC5-3831E729E191}"/>
              </a:ext>
            </a:extLst>
          </p:cNvPr>
          <p:cNvSpPr txBox="1">
            <a:spLocks/>
          </p:cNvSpPr>
          <p:nvPr/>
        </p:nvSpPr>
        <p:spPr>
          <a:xfrm>
            <a:off x="3024913" y="669209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dk1"/>
                </a:solidFill>
                <a:latin typeface="Gilda Display"/>
                <a:sym typeface="Gideon Roman"/>
              </a:rPr>
              <a:t>(Roof drifts of 2% rad)</a:t>
            </a:r>
          </a:p>
        </p:txBody>
      </p:sp>
      <p:sp>
        <p:nvSpPr>
          <p:cNvPr id="17" name="Google Shape;786;p61">
            <a:extLst>
              <a:ext uri="{FF2B5EF4-FFF2-40B4-BE49-F238E27FC236}">
                <a16:creationId xmlns:a16="http://schemas.microsoft.com/office/drawing/2014/main" id="{2F0C5C2C-CC40-4018-8DC4-9EA27252576E}"/>
              </a:ext>
            </a:extLst>
          </p:cNvPr>
          <p:cNvSpPr txBox="1">
            <a:spLocks/>
          </p:cNvSpPr>
          <p:nvPr/>
        </p:nvSpPr>
        <p:spPr>
          <a:xfrm>
            <a:off x="3406376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Google Shape;786;p61">
            <a:extLst>
              <a:ext uri="{FF2B5EF4-FFF2-40B4-BE49-F238E27FC236}">
                <a16:creationId xmlns:a16="http://schemas.microsoft.com/office/drawing/2014/main" id="{8E34AEF3-DF91-43A7-B884-89D71D6A9933}"/>
              </a:ext>
            </a:extLst>
          </p:cNvPr>
          <p:cNvSpPr txBox="1">
            <a:spLocks/>
          </p:cNvSpPr>
          <p:nvPr/>
        </p:nvSpPr>
        <p:spPr>
          <a:xfrm>
            <a:off x="5915819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2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 descr="C:\Users\User\AppData\Local\Microsoft\Windows\INetCache\Content.Word\4%_pushX_story_drift.png">
            <a:extLst>
              <a:ext uri="{FF2B5EF4-FFF2-40B4-BE49-F238E27FC236}">
                <a16:creationId xmlns:a16="http://schemas.microsoft.com/office/drawing/2014/main" id="{B7F5F108-5AEA-4D78-8A1A-F9809C32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178" y="1175971"/>
            <a:ext cx="2753822" cy="3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 descr="C:\Users\User\AppData\Local\Microsoft\Windows\INetCache\Content.Word\4%_pushY_story_drift.png">
            <a:extLst>
              <a:ext uri="{FF2B5EF4-FFF2-40B4-BE49-F238E27FC236}">
                <a16:creationId xmlns:a16="http://schemas.microsoft.com/office/drawing/2014/main" id="{C17F83B5-1F11-4C50-B9F9-FFB388965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75971"/>
            <a:ext cx="2771711" cy="37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Story Drifts</a:t>
            </a:r>
            <a:endParaRPr b="1" dirty="0"/>
          </a:p>
        </p:txBody>
      </p:sp>
      <p:cxnSp>
        <p:nvCxnSpPr>
          <p:cNvPr id="779" name="Google Shape;779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651A4F-BD68-4714-8AB9-D700945F9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76" name="Google Shape;776;p60"/>
          <p:cNvSpPr txBox="1">
            <a:spLocks noGrp="1"/>
          </p:cNvSpPr>
          <p:nvPr>
            <p:ph type="subTitle" idx="4294967295"/>
          </p:nvPr>
        </p:nvSpPr>
        <p:spPr>
          <a:xfrm>
            <a:off x="68776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 Direction</a:t>
            </a:r>
            <a:endParaRPr sz="2400" i="0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75" name="Google Shape;775;p60"/>
          <p:cNvSpPr txBox="1">
            <a:spLocks noGrp="1"/>
          </p:cNvSpPr>
          <p:nvPr>
            <p:ph type="subTitle" idx="4294967295"/>
          </p:nvPr>
        </p:nvSpPr>
        <p:spPr>
          <a:xfrm>
            <a:off x="7279201" y="2571750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 Direction</a:t>
            </a:r>
          </a:p>
        </p:txBody>
      </p:sp>
      <p:sp>
        <p:nvSpPr>
          <p:cNvPr id="135" name="Google Shape;376;p44">
            <a:extLst>
              <a:ext uri="{FF2B5EF4-FFF2-40B4-BE49-F238E27FC236}">
                <a16:creationId xmlns:a16="http://schemas.microsoft.com/office/drawing/2014/main" id="{73F6CB0E-536D-4122-8778-0709032BC1E7}"/>
              </a:ext>
            </a:extLst>
          </p:cNvPr>
          <p:cNvSpPr txBox="1">
            <a:spLocks/>
          </p:cNvSpPr>
          <p:nvPr/>
        </p:nvSpPr>
        <p:spPr>
          <a:xfrm>
            <a:off x="5541233" y="517954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The maximum inter-story drifts</a:t>
            </a:r>
            <a:r>
              <a:rPr lang="zh-TW" altLang="en-US" i="1" dirty="0">
                <a:solidFill>
                  <a:schemeClr val="dk1"/>
                </a:solidFill>
                <a:latin typeface="Gideon Roman"/>
                <a:sym typeface="Gideon Roman"/>
              </a:rPr>
              <a:t> </a:t>
            </a:r>
            <a:r>
              <a:rPr lang="en-US" i="1" dirty="0">
                <a:solidFill>
                  <a:schemeClr val="dk1"/>
                </a:solidFill>
                <a:latin typeface="Gideon Roman"/>
                <a:sym typeface="Gideon Roman"/>
              </a:rPr>
              <a:t>both occur on the fourth floor.</a:t>
            </a:r>
          </a:p>
        </p:txBody>
      </p:sp>
      <p:sp>
        <p:nvSpPr>
          <p:cNvPr id="14" name="Google Shape;376;p44">
            <a:extLst>
              <a:ext uri="{FF2B5EF4-FFF2-40B4-BE49-F238E27FC236}">
                <a16:creationId xmlns:a16="http://schemas.microsoft.com/office/drawing/2014/main" id="{82865E5C-30A7-4229-BFC5-3831E729E191}"/>
              </a:ext>
            </a:extLst>
          </p:cNvPr>
          <p:cNvSpPr txBox="1">
            <a:spLocks/>
          </p:cNvSpPr>
          <p:nvPr/>
        </p:nvSpPr>
        <p:spPr>
          <a:xfrm>
            <a:off x="3024913" y="669209"/>
            <a:ext cx="2777100" cy="11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chemeClr val="dk1"/>
                </a:solidFill>
                <a:latin typeface="Gilda Display"/>
                <a:sym typeface="Gideon Roman"/>
              </a:rPr>
              <a:t>(Roof drifts of 4% rad)</a:t>
            </a:r>
          </a:p>
        </p:txBody>
      </p:sp>
      <p:sp>
        <p:nvSpPr>
          <p:cNvPr id="12" name="Google Shape;786;p61">
            <a:extLst>
              <a:ext uri="{FF2B5EF4-FFF2-40B4-BE49-F238E27FC236}">
                <a16:creationId xmlns:a16="http://schemas.microsoft.com/office/drawing/2014/main" id="{0277C05E-EDB5-40DE-8D09-B57E9B0E9E40}"/>
              </a:ext>
            </a:extLst>
          </p:cNvPr>
          <p:cNvSpPr txBox="1">
            <a:spLocks/>
          </p:cNvSpPr>
          <p:nvPr/>
        </p:nvSpPr>
        <p:spPr>
          <a:xfrm>
            <a:off x="3406376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Google Shape;786;p61">
            <a:extLst>
              <a:ext uri="{FF2B5EF4-FFF2-40B4-BE49-F238E27FC236}">
                <a16:creationId xmlns:a16="http://schemas.microsoft.com/office/drawing/2014/main" id="{6CDB8E11-4740-450F-98BA-B5283E66C406}"/>
              </a:ext>
            </a:extLst>
          </p:cNvPr>
          <p:cNvSpPr txBox="1">
            <a:spLocks/>
          </p:cNvSpPr>
          <p:nvPr/>
        </p:nvSpPr>
        <p:spPr>
          <a:xfrm>
            <a:off x="6128946" y="3315961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3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 descr="C:\Users\User\AppData\Local\Microsoft\Windows\INetCache\Content.Word\X-direction(1.5%).png">
            <a:extLst>
              <a:ext uri="{FF2B5EF4-FFF2-40B4-BE49-F238E27FC236}">
                <a16:creationId xmlns:a16="http://schemas.microsoft.com/office/drawing/2014/main" id="{F8539ACC-B1E1-404F-BCF4-23DA9CCD9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213" y="1777233"/>
            <a:ext cx="1917855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E941736B-3129-4555-AD9A-F59445C86C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642" y="1777233"/>
            <a:ext cx="2045781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7A0C92C0-4569-4242-A336-1F1921E9CE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996" y="1777233"/>
            <a:ext cx="1871004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圖片 38" descr="C:\Users\User\AppData\Local\Microsoft\Windows\INetCache\Content.Word\X-direction(0.5%).png">
            <a:extLst>
              <a:ext uri="{FF2B5EF4-FFF2-40B4-BE49-F238E27FC236}">
                <a16:creationId xmlns:a16="http://schemas.microsoft.com/office/drawing/2014/main" id="{DCB90527-3ABA-4231-938E-EEA5E2917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7233"/>
            <a:ext cx="1864380" cy="24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圖片 39" descr="C:\Users\User\AppData\Local\Microsoft\Windows\INetCache\Content.Word\X-direction(1%).png">
            <a:extLst>
              <a:ext uri="{FF2B5EF4-FFF2-40B4-BE49-F238E27FC236}">
                <a16:creationId xmlns:a16="http://schemas.microsoft.com/office/drawing/2014/main" id="{56D2B84C-248B-4C55-BB3A-647F577D73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954" y="1777233"/>
            <a:ext cx="1922685" cy="24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/>
            <a:r>
              <a:rPr lang="en-US" altLang="zh-TW" b="1" dirty="0"/>
              <a:t>Plastic Hinge Distribution (X-Dir)</a:t>
            </a:r>
            <a:endParaRPr lang="zh-TW" altLang="en-US" b="1" dirty="0"/>
          </a:p>
        </p:txBody>
      </p:sp>
      <p:sp>
        <p:nvSpPr>
          <p:cNvPr id="456" name="Google Shape;456;p47"/>
          <p:cNvSpPr txBox="1">
            <a:spLocks noGrp="1"/>
          </p:cNvSpPr>
          <p:nvPr>
            <p:ph type="subTitle" idx="5"/>
          </p:nvPr>
        </p:nvSpPr>
        <p:spPr>
          <a:xfrm>
            <a:off x="1040908" y="1389826"/>
            <a:ext cx="1997568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600" dirty="0"/>
              <a:t>No plastic hinge</a:t>
            </a:r>
            <a:endParaRPr sz="1600" dirty="0"/>
          </a:p>
        </p:txBody>
      </p:sp>
      <p:sp>
        <p:nvSpPr>
          <p:cNvPr id="457" name="Google Shape;457;p47"/>
          <p:cNvSpPr txBox="1">
            <a:spLocks noGrp="1"/>
          </p:cNvSpPr>
          <p:nvPr>
            <p:ph type="subTitle" idx="6"/>
          </p:nvPr>
        </p:nvSpPr>
        <p:spPr>
          <a:xfrm>
            <a:off x="483606" y="427531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0.5%</a:t>
            </a:r>
            <a:endParaRPr dirty="0"/>
          </a:p>
        </p:txBody>
      </p:sp>
      <p:sp>
        <p:nvSpPr>
          <p:cNvPr id="458" name="Google Shape;458;p47"/>
          <p:cNvSpPr txBox="1">
            <a:spLocks noGrp="1"/>
          </p:cNvSpPr>
          <p:nvPr>
            <p:ph type="subTitle" idx="7"/>
          </p:nvPr>
        </p:nvSpPr>
        <p:spPr>
          <a:xfrm>
            <a:off x="2287741" y="427531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1%</a:t>
            </a:r>
            <a:endParaRPr dirty="0"/>
          </a:p>
        </p:txBody>
      </p:sp>
      <p:sp>
        <p:nvSpPr>
          <p:cNvPr id="459" name="Google Shape;459;p47"/>
          <p:cNvSpPr txBox="1">
            <a:spLocks noGrp="1"/>
          </p:cNvSpPr>
          <p:nvPr>
            <p:ph type="subTitle" idx="8"/>
          </p:nvPr>
        </p:nvSpPr>
        <p:spPr>
          <a:xfrm>
            <a:off x="4123416" y="427531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1.5%</a:t>
            </a:r>
            <a:endParaRPr dirty="0"/>
          </a:p>
        </p:txBody>
      </p:sp>
      <p:sp>
        <p:nvSpPr>
          <p:cNvPr id="460" name="Google Shape;460;p47"/>
          <p:cNvSpPr txBox="1">
            <a:spLocks noGrp="1"/>
          </p:cNvSpPr>
          <p:nvPr>
            <p:ph type="subTitle" idx="9"/>
          </p:nvPr>
        </p:nvSpPr>
        <p:spPr>
          <a:xfrm>
            <a:off x="5966815" y="427531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2%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subTitle" idx="13"/>
          </p:nvPr>
        </p:nvSpPr>
        <p:spPr>
          <a:xfrm>
            <a:off x="7736488" y="427531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4%</a:t>
            </a:r>
            <a:endParaRPr dirty="0"/>
          </a:p>
        </p:txBody>
      </p:sp>
      <p:cxnSp>
        <p:nvCxnSpPr>
          <p:cNvPr id="480" name="Google Shape;480;p47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1" name="Google Shape;481;p47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EFE3AA-F8E5-407F-A562-020F92FDCD9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5" name="Google Shape;456;p47">
            <a:extLst>
              <a:ext uri="{FF2B5EF4-FFF2-40B4-BE49-F238E27FC236}">
                <a16:creationId xmlns:a16="http://schemas.microsoft.com/office/drawing/2014/main" id="{A36C83AE-38EF-4EDA-AA25-F80D74DB0B34}"/>
              </a:ext>
            </a:extLst>
          </p:cNvPr>
          <p:cNvSpPr txBox="1">
            <a:spLocks/>
          </p:cNvSpPr>
          <p:nvPr/>
        </p:nvSpPr>
        <p:spPr>
          <a:xfrm>
            <a:off x="3355975" y="1161226"/>
            <a:ext cx="414611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sz="1600" dirty="0"/>
              <a:t>Plastic hinge occurs on 1</a:t>
            </a:r>
            <a:r>
              <a:rPr lang="en-US" sz="1600" baseline="30000" dirty="0"/>
              <a:t>st</a:t>
            </a:r>
            <a:r>
              <a:rPr lang="en-US" sz="1600" dirty="0"/>
              <a:t> to 6</a:t>
            </a:r>
            <a:r>
              <a:rPr lang="en-US" sz="1600" baseline="30000" dirty="0"/>
              <a:t>th</a:t>
            </a:r>
            <a:r>
              <a:rPr lang="en-US" sz="1600" dirty="0"/>
              <a:t> floors</a:t>
            </a:r>
          </a:p>
          <a:p>
            <a:pPr marL="0" indent="0" algn="l"/>
            <a:r>
              <a:rPr lang="zh-TW" altLang="en-US" sz="1600" dirty="0"/>
              <a:t>→ </a:t>
            </a:r>
            <a:r>
              <a:rPr lang="en-US" altLang="zh-TW" sz="1600" dirty="0"/>
              <a:t>S</a:t>
            </a:r>
            <a:r>
              <a:rPr lang="en-US" sz="1600" dirty="0"/>
              <a:t>trength decrease</a:t>
            </a:r>
            <a:r>
              <a:rPr lang="zh-TW" altLang="en-US" sz="1600" dirty="0"/>
              <a:t> </a:t>
            </a:r>
            <a:r>
              <a:rPr lang="en-US" altLang="zh-TW" sz="1600" dirty="0"/>
              <a:t>before reaching 1.5%</a:t>
            </a:r>
            <a:endParaRPr lang="en-US" sz="1600" dirty="0"/>
          </a:p>
        </p:txBody>
      </p:sp>
      <p:sp>
        <p:nvSpPr>
          <p:cNvPr id="56" name="Google Shape;456;p47">
            <a:extLst>
              <a:ext uri="{FF2B5EF4-FFF2-40B4-BE49-F238E27FC236}">
                <a16:creationId xmlns:a16="http://schemas.microsoft.com/office/drawing/2014/main" id="{13AC8DFA-EFBB-4572-AC42-CBA94DA088C3}"/>
              </a:ext>
            </a:extLst>
          </p:cNvPr>
          <p:cNvSpPr txBox="1">
            <a:spLocks/>
          </p:cNvSpPr>
          <p:nvPr/>
        </p:nvSpPr>
        <p:spPr>
          <a:xfrm>
            <a:off x="7410051" y="1161226"/>
            <a:ext cx="1714899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 sz="1600" dirty="0"/>
              <a:t>10</a:t>
            </a:r>
            <a:r>
              <a:rPr lang="en-US" altLang="zh-TW" sz="1600" baseline="30000" dirty="0"/>
              <a:t>th</a:t>
            </a:r>
            <a:r>
              <a:rPr lang="en-US" altLang="zh-TW" sz="1600" dirty="0"/>
              <a:t> floor </a:t>
            </a:r>
          </a:p>
          <a:p>
            <a:pPr marL="0" indent="0" algn="l"/>
            <a:r>
              <a:rPr lang="en-US" altLang="zh-TW" sz="1600" dirty="0"/>
              <a:t>no plastic hinge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145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BC9AFE0A-CF61-41ED-8FC0-19568709D8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9"/>
          <a:stretch/>
        </p:blipFill>
        <p:spPr bwMode="auto">
          <a:xfrm>
            <a:off x="6057384" y="2623500"/>
            <a:ext cx="2661064" cy="25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994BB2FB-926D-4E26-BB5C-923FCBA73F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547" y="2623500"/>
            <a:ext cx="2716301" cy="25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 txBox="1">
            <a:spLocks noGrp="1"/>
          </p:cNvSpPr>
          <p:nvPr>
            <p:ph type="title"/>
          </p:nvPr>
        </p:nvSpPr>
        <p:spPr>
          <a:xfrm>
            <a:off x="713225" y="31283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/>
            <a:r>
              <a:rPr lang="en-US" altLang="zh-TW" b="1" dirty="0"/>
              <a:t>Plastic Hinge Distribution (Y-Dir)</a:t>
            </a:r>
            <a:endParaRPr lang="zh-TW" altLang="en-US" b="1" dirty="0"/>
          </a:p>
        </p:txBody>
      </p:sp>
      <p:pic>
        <p:nvPicPr>
          <p:cNvPr id="21" name="圖片 20" descr="C:\Users\User\AppData\Local\Microsoft\Windows\INetCache\Content.Word\Y-direction(1.5%).png">
            <a:extLst>
              <a:ext uri="{FF2B5EF4-FFF2-40B4-BE49-F238E27FC236}">
                <a16:creationId xmlns:a16="http://schemas.microsoft.com/office/drawing/2014/main" id="{37709653-D9E5-4696-86BA-C95175C9D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60" y="2695500"/>
            <a:ext cx="2605859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圖片 19" descr="C:\Users\User\AppData\Local\Microsoft\Windows\INetCache\Content.Word\Y-direction(1%).png">
            <a:extLst>
              <a:ext uri="{FF2B5EF4-FFF2-40B4-BE49-F238E27FC236}">
                <a16:creationId xmlns:a16="http://schemas.microsoft.com/office/drawing/2014/main" id="{CDACAC8D-FA94-4FB9-8611-F0BDE90FC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681" y="594995"/>
            <a:ext cx="234543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 descr="C:\Users\User\AppData\Local\Microsoft\Windows\INetCache\Content.Word\Y-direction(0.5%).png">
            <a:extLst>
              <a:ext uri="{FF2B5EF4-FFF2-40B4-BE49-F238E27FC236}">
                <a16:creationId xmlns:a16="http://schemas.microsoft.com/office/drawing/2014/main" id="{3CB31120-C07E-4873-940F-5FACDB237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84" y="594995"/>
            <a:ext cx="230564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7"/>
          <p:cNvSpPr txBox="1">
            <a:spLocks noGrp="1"/>
          </p:cNvSpPr>
          <p:nvPr>
            <p:ph type="subTitle" idx="6"/>
          </p:nvPr>
        </p:nvSpPr>
        <p:spPr>
          <a:xfrm>
            <a:off x="748157" y="570091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0.5%</a:t>
            </a:r>
            <a:endParaRPr dirty="0"/>
          </a:p>
        </p:txBody>
      </p:sp>
      <p:sp>
        <p:nvSpPr>
          <p:cNvPr id="458" name="Google Shape;458;p47"/>
          <p:cNvSpPr txBox="1">
            <a:spLocks noGrp="1"/>
          </p:cNvSpPr>
          <p:nvPr>
            <p:ph type="subTitle" idx="7"/>
          </p:nvPr>
        </p:nvSpPr>
        <p:spPr>
          <a:xfrm>
            <a:off x="3069722" y="560566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1%</a:t>
            </a:r>
            <a:endParaRPr dirty="0"/>
          </a:p>
        </p:txBody>
      </p:sp>
      <p:sp>
        <p:nvSpPr>
          <p:cNvPr id="459" name="Google Shape;459;p47"/>
          <p:cNvSpPr txBox="1">
            <a:spLocks noGrp="1"/>
          </p:cNvSpPr>
          <p:nvPr>
            <p:ph type="subTitle" idx="8"/>
          </p:nvPr>
        </p:nvSpPr>
        <p:spPr>
          <a:xfrm>
            <a:off x="899167" y="2649713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1.5%</a:t>
            </a:r>
            <a:endParaRPr dirty="0"/>
          </a:p>
        </p:txBody>
      </p:sp>
      <p:sp>
        <p:nvSpPr>
          <p:cNvPr id="460" name="Google Shape;460;p47"/>
          <p:cNvSpPr txBox="1">
            <a:spLocks noGrp="1"/>
          </p:cNvSpPr>
          <p:nvPr>
            <p:ph type="subTitle" idx="9"/>
          </p:nvPr>
        </p:nvSpPr>
        <p:spPr>
          <a:xfrm>
            <a:off x="3520966" y="2649713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2%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subTitle" idx="13"/>
          </p:nvPr>
        </p:nvSpPr>
        <p:spPr>
          <a:xfrm>
            <a:off x="6136646" y="2649713"/>
            <a:ext cx="897168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4%</a:t>
            </a:r>
            <a:endParaRPr dirty="0"/>
          </a:p>
        </p:txBody>
      </p:sp>
      <p:cxnSp>
        <p:nvCxnSpPr>
          <p:cNvPr id="480" name="Google Shape;480;p47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1" name="Google Shape;481;p47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4EFE3AA-F8E5-407F-A562-020F92FDCD9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56" name="Google Shape;456;p47">
            <a:extLst>
              <a:ext uri="{FF2B5EF4-FFF2-40B4-BE49-F238E27FC236}">
                <a16:creationId xmlns:a16="http://schemas.microsoft.com/office/drawing/2014/main" id="{13AC8DFA-EFBB-4572-AC42-CBA94DA088C3}"/>
              </a:ext>
            </a:extLst>
          </p:cNvPr>
          <p:cNvSpPr txBox="1">
            <a:spLocks/>
          </p:cNvSpPr>
          <p:nvPr/>
        </p:nvSpPr>
        <p:spPr>
          <a:xfrm>
            <a:off x="5754133" y="834906"/>
            <a:ext cx="2734074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 sz="1800" dirty="0"/>
              <a:t>Same distribution </a:t>
            </a:r>
          </a:p>
          <a:p>
            <a:pPr marL="0" indent="0" algn="l"/>
            <a:r>
              <a:rPr lang="en-US" altLang="zh-TW" sz="1800" dirty="0"/>
              <a:t>as X-</a:t>
            </a:r>
            <a:r>
              <a:rPr lang="en-US" altLang="zh-TW" sz="1800" dirty="0" err="1"/>
              <a:t>dir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588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24527" y="1973618"/>
            <a:ext cx="5846884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Nonlinear </a:t>
            </a:r>
            <a:br>
              <a:rPr lang="en-US" altLang="zh-TW" dirty="0"/>
            </a:br>
            <a:r>
              <a:rPr lang="en-US" altLang="zh-TW" dirty="0"/>
              <a:t>Time History Analysis</a:t>
            </a:r>
          </a:p>
        </p:txBody>
      </p:sp>
      <p:sp>
        <p:nvSpPr>
          <p:cNvPr id="346" name="Google Shape;346;p41"/>
          <p:cNvSpPr txBox="1">
            <a:spLocks noGrp="1"/>
          </p:cNvSpPr>
          <p:nvPr>
            <p:ph type="subTitle" idx="1"/>
          </p:nvPr>
        </p:nvSpPr>
        <p:spPr>
          <a:xfrm>
            <a:off x="720319" y="3443040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Maximum Inter-Story Drift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Maximum Floor Acceleration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Floor Shear Distribution</a:t>
            </a:r>
            <a:endParaRPr lang="zh-TW" altLang="en-US" dirty="0"/>
          </a:p>
        </p:txBody>
      </p:sp>
      <p:sp>
        <p:nvSpPr>
          <p:cNvPr id="347" name="Google Shape;347;p41"/>
          <p:cNvSpPr txBox="1">
            <a:spLocks noGrp="1"/>
          </p:cNvSpPr>
          <p:nvPr>
            <p:ph type="title" idx="2"/>
          </p:nvPr>
        </p:nvSpPr>
        <p:spPr>
          <a:xfrm>
            <a:off x="6637258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348" name="Google Shape;348;p41"/>
          <p:cNvSpPr txBox="1"/>
          <p:nvPr/>
        </p:nvSpPr>
        <p:spPr>
          <a:xfrm>
            <a:off x="6637350" y="1201475"/>
            <a:ext cx="1040400" cy="9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0" dirty="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3000" dirty="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349" name="Google Shape;349;p4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4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29E77DB-5CE7-43CE-840D-B7DFEE7CD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50818" y="4449493"/>
            <a:ext cx="2057400" cy="274637"/>
          </a:xfrm>
        </p:spPr>
        <p:txBody>
          <a:bodyPr/>
          <a:lstStyle/>
          <a:p>
            <a:fld id="{E30EEBDC-AA14-4F13-97D4-BED42A1501E2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41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66"/>
          <p:cNvSpPr txBox="1">
            <a:spLocks noGrp="1"/>
          </p:cNvSpPr>
          <p:nvPr>
            <p:ph type="title"/>
          </p:nvPr>
        </p:nvSpPr>
        <p:spPr>
          <a:xfrm>
            <a:off x="713225" y="302352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/>
              <a:t>The design-based level of appropriate scaled ground motions.</a:t>
            </a:r>
            <a:endParaRPr sz="2800" b="1" dirty="0"/>
          </a:p>
        </p:txBody>
      </p:sp>
      <p:cxnSp>
        <p:nvCxnSpPr>
          <p:cNvPr id="875" name="Google Shape;875;p66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6" name="Google Shape;876;p66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B30E63-A46E-4461-AC7E-507FECB8FB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39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D592EE3-6B72-4C8B-BB3C-E67E014D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72" y="1630893"/>
            <a:ext cx="5202957" cy="27829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CAC1EDB5-70EB-419D-A243-C8BF89A4B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115" y="1735447"/>
            <a:ext cx="2420962" cy="94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43E2BFC-7764-4FCB-B340-DB98CB059B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892" y="3614106"/>
            <a:ext cx="2420963" cy="9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BBF3E3C3-A9C5-4E03-BB45-6191C2B68F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364" y="2674861"/>
            <a:ext cx="2420963" cy="96830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56;p47">
            <a:extLst>
              <a:ext uri="{FF2B5EF4-FFF2-40B4-BE49-F238E27FC236}">
                <a16:creationId xmlns:a16="http://schemas.microsoft.com/office/drawing/2014/main" id="{293FEDFB-2490-4E16-9336-1A2F2CA85DE1}"/>
              </a:ext>
            </a:extLst>
          </p:cNvPr>
          <p:cNvSpPr txBox="1">
            <a:spLocks/>
          </p:cNvSpPr>
          <p:nvPr/>
        </p:nvSpPr>
        <p:spPr>
          <a:xfrm>
            <a:off x="5776266" y="1339177"/>
            <a:ext cx="3271482" cy="45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 sz="1600" dirty="0"/>
              <a:t>475 year return period</a:t>
            </a:r>
            <a:r>
              <a:rPr lang="zh-TW" altLang="en-US" sz="1600" dirty="0"/>
              <a:t> </a:t>
            </a:r>
            <a:r>
              <a:rPr lang="en-US" altLang="zh-TW" sz="1600" dirty="0"/>
              <a:t>spectrum</a:t>
            </a:r>
            <a:endParaRPr lang="en-US" sz="1600" dirty="0"/>
          </a:p>
        </p:txBody>
      </p:sp>
      <p:sp>
        <p:nvSpPr>
          <p:cNvPr id="12" name="Google Shape;456;p47">
            <a:extLst>
              <a:ext uri="{FF2B5EF4-FFF2-40B4-BE49-F238E27FC236}">
                <a16:creationId xmlns:a16="http://schemas.microsoft.com/office/drawing/2014/main" id="{B3F9459E-7339-4FB5-A2BF-C2C136555219}"/>
              </a:ext>
            </a:extLst>
          </p:cNvPr>
          <p:cNvSpPr txBox="1">
            <a:spLocks/>
          </p:cNvSpPr>
          <p:nvPr/>
        </p:nvSpPr>
        <p:spPr>
          <a:xfrm>
            <a:off x="5403500" y="3330598"/>
            <a:ext cx="1196681" cy="38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acc.</a:t>
            </a:r>
          </a:p>
        </p:txBody>
      </p:sp>
      <p:sp>
        <p:nvSpPr>
          <p:cNvPr id="13" name="Google Shape;456;p47">
            <a:extLst>
              <a:ext uri="{FF2B5EF4-FFF2-40B4-BE49-F238E27FC236}">
                <a16:creationId xmlns:a16="http://schemas.microsoft.com/office/drawing/2014/main" id="{6C43171F-B822-4B88-9679-87A70790D5C8}"/>
              </a:ext>
            </a:extLst>
          </p:cNvPr>
          <p:cNvSpPr txBox="1">
            <a:spLocks/>
          </p:cNvSpPr>
          <p:nvPr/>
        </p:nvSpPr>
        <p:spPr>
          <a:xfrm>
            <a:off x="5403500" y="4313750"/>
            <a:ext cx="1196681" cy="382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acc.</a:t>
            </a:r>
          </a:p>
        </p:txBody>
      </p:sp>
      <p:sp>
        <p:nvSpPr>
          <p:cNvPr id="14" name="Google Shape;456;p47">
            <a:extLst>
              <a:ext uri="{FF2B5EF4-FFF2-40B4-BE49-F238E27FC236}">
                <a16:creationId xmlns:a16="http://schemas.microsoft.com/office/drawing/2014/main" id="{F085512A-F729-4BD2-BC4E-3C2F005716F4}"/>
              </a:ext>
            </a:extLst>
          </p:cNvPr>
          <p:cNvSpPr txBox="1">
            <a:spLocks/>
          </p:cNvSpPr>
          <p:nvPr/>
        </p:nvSpPr>
        <p:spPr>
          <a:xfrm>
            <a:off x="7720436" y="3110592"/>
            <a:ext cx="1045429" cy="40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 sz="1600" i="0" dirty="0"/>
              <a:t>X-Dir</a:t>
            </a:r>
            <a:endParaRPr lang="en-US" sz="1600" i="0" dirty="0"/>
          </a:p>
        </p:txBody>
      </p:sp>
      <p:sp>
        <p:nvSpPr>
          <p:cNvPr id="15" name="Google Shape;456;p47">
            <a:extLst>
              <a:ext uri="{FF2B5EF4-FFF2-40B4-BE49-F238E27FC236}">
                <a16:creationId xmlns:a16="http://schemas.microsoft.com/office/drawing/2014/main" id="{08E0F782-AC96-431B-9277-5263A2FE8AB9}"/>
              </a:ext>
            </a:extLst>
          </p:cNvPr>
          <p:cNvSpPr txBox="1">
            <a:spLocks/>
          </p:cNvSpPr>
          <p:nvPr/>
        </p:nvSpPr>
        <p:spPr>
          <a:xfrm>
            <a:off x="7741061" y="4066243"/>
            <a:ext cx="1045429" cy="40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l"/>
            <a:r>
              <a:rPr lang="en-US" altLang="zh-TW" sz="1600" i="0" dirty="0"/>
              <a:t>Y-Dir</a:t>
            </a:r>
            <a:endParaRPr lang="en-US" sz="1600" i="0" dirty="0"/>
          </a:p>
        </p:txBody>
      </p:sp>
    </p:spTree>
    <p:extLst>
      <p:ext uri="{BB962C8B-B14F-4D97-AF65-F5344CB8AC3E}">
        <p14:creationId xmlns:p14="http://schemas.microsoft.com/office/powerpoint/2010/main" val="3311488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0"/>
          <p:cNvSpPr/>
          <p:nvPr/>
        </p:nvSpPr>
        <p:spPr>
          <a:xfrm>
            <a:off x="1390850" y="2502600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656" name="Google Shape;656;p60"/>
          <p:cNvSpPr/>
          <p:nvPr/>
        </p:nvSpPr>
        <p:spPr>
          <a:xfrm>
            <a:off x="3448250" y="2372225"/>
            <a:ext cx="228600" cy="228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657" name="Google Shape;657;p60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Model Information</a:t>
            </a:r>
            <a:endParaRPr b="1" dirty="0"/>
          </a:p>
        </p:txBody>
      </p:sp>
      <p:sp>
        <p:nvSpPr>
          <p:cNvPr id="773" name="Google Shape;773;p60"/>
          <p:cNvSpPr txBox="1">
            <a:spLocks noGrp="1"/>
          </p:cNvSpPr>
          <p:nvPr>
            <p:ph type="subTitle" idx="4294967295"/>
          </p:nvPr>
        </p:nvSpPr>
        <p:spPr>
          <a:xfrm>
            <a:off x="5538483" y="1246758"/>
            <a:ext cx="21612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b="1" i="0" dirty="0">
                <a:solidFill>
                  <a:schemeClr val="accent1"/>
                </a:solidFill>
              </a:rPr>
              <a:t>III</a:t>
            </a:r>
            <a:endParaRPr sz="3600" b="1" i="0" dirty="0">
              <a:solidFill>
                <a:schemeClr val="accent1"/>
              </a:solidFill>
            </a:endParaRPr>
          </a:p>
        </p:txBody>
      </p:sp>
      <p:sp>
        <p:nvSpPr>
          <p:cNvPr id="774" name="Google Shape;774;p60"/>
          <p:cNvSpPr txBox="1">
            <a:spLocks noGrp="1"/>
          </p:cNvSpPr>
          <p:nvPr>
            <p:ph type="subTitle" idx="4294967295"/>
          </p:nvPr>
        </p:nvSpPr>
        <p:spPr>
          <a:xfrm>
            <a:off x="1729505" y="4285011"/>
            <a:ext cx="247870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600" dirty="0"/>
              <a:t>Los Angeles (LA) (34.051283, -118.246637)</a:t>
            </a:r>
            <a:endParaRPr sz="1600" dirty="0"/>
          </a:p>
        </p:txBody>
      </p:sp>
      <p:sp>
        <p:nvSpPr>
          <p:cNvPr id="775" name="Google Shape;775;p60"/>
          <p:cNvSpPr txBox="1">
            <a:spLocks noGrp="1"/>
          </p:cNvSpPr>
          <p:nvPr>
            <p:ph type="subTitle" idx="4294967295"/>
          </p:nvPr>
        </p:nvSpPr>
        <p:spPr>
          <a:xfrm>
            <a:off x="5274037" y="1939738"/>
            <a:ext cx="2690094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RISK CATAGORY</a:t>
            </a:r>
            <a:endParaRPr sz="2400" i="0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sp>
        <p:nvSpPr>
          <p:cNvPr id="776" name="Google Shape;776;p60"/>
          <p:cNvSpPr txBox="1">
            <a:spLocks noGrp="1"/>
          </p:cNvSpPr>
          <p:nvPr>
            <p:ph type="subTitle" idx="4294967295"/>
          </p:nvPr>
        </p:nvSpPr>
        <p:spPr>
          <a:xfrm>
            <a:off x="1729506" y="3955436"/>
            <a:ext cx="2161200" cy="4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LOCATION</a:t>
            </a:r>
            <a:endParaRPr sz="2400" i="0" dirty="0"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pic>
        <p:nvPicPr>
          <p:cNvPr id="129" name="圖片 128">
            <a:extLst>
              <a:ext uri="{FF2B5EF4-FFF2-40B4-BE49-F238E27FC236}">
                <a16:creationId xmlns:a16="http://schemas.microsoft.com/office/drawing/2014/main" id="{B2046102-7F4E-4146-8D2F-EACF76D9F16D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0" t="18858" r="21968" b="25616"/>
          <a:stretch/>
        </p:blipFill>
        <p:spPr bwMode="auto">
          <a:xfrm>
            <a:off x="674072" y="1243217"/>
            <a:ext cx="4281385" cy="24593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77" name="Google Shape;777;p60"/>
          <p:cNvCxnSpPr>
            <a:cxnSpLocks/>
          </p:cNvCxnSpPr>
          <p:nvPr/>
        </p:nvCxnSpPr>
        <p:spPr>
          <a:xfrm rot="5400000">
            <a:off x="1640758" y="2805793"/>
            <a:ext cx="1521629" cy="653932"/>
          </a:xfrm>
          <a:prstGeom prst="bentConnector3">
            <a:avLst>
              <a:gd name="adj1" fmla="val 3707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79" name="Google Shape;779;p60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780" name="Google Shape;780;p60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B651A4F-BD68-4714-8AB9-D700945F9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145" name="Google Shape;773;p60">
            <a:extLst>
              <a:ext uri="{FF2B5EF4-FFF2-40B4-BE49-F238E27FC236}">
                <a16:creationId xmlns:a16="http://schemas.microsoft.com/office/drawing/2014/main" id="{1BF3EF8A-8ECA-409E-94FB-0EBD4580A597}"/>
              </a:ext>
            </a:extLst>
          </p:cNvPr>
          <p:cNvSpPr txBox="1">
            <a:spLocks/>
          </p:cNvSpPr>
          <p:nvPr/>
        </p:nvSpPr>
        <p:spPr>
          <a:xfrm>
            <a:off x="5538483" y="3753991"/>
            <a:ext cx="21612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ctr">
              <a:spcAft>
                <a:spcPts val="1600"/>
              </a:spcAft>
              <a:buFont typeface="Gideon Roman"/>
              <a:buNone/>
            </a:pPr>
            <a:r>
              <a:rPr lang="en-US" sz="1600" dirty="0"/>
              <a:t>D</a:t>
            </a:r>
            <a:r>
              <a:rPr lang="zh-TW" altLang="en-US" sz="1600" dirty="0"/>
              <a:t>－</a:t>
            </a:r>
            <a:r>
              <a:rPr lang="en-US" altLang="zh-TW" sz="1600" dirty="0"/>
              <a:t>Stiff Soil</a:t>
            </a:r>
            <a:endParaRPr lang="en-US" sz="1600" dirty="0"/>
          </a:p>
        </p:txBody>
      </p:sp>
      <p:sp>
        <p:nvSpPr>
          <p:cNvPr id="146" name="Google Shape;775;p60">
            <a:extLst>
              <a:ext uri="{FF2B5EF4-FFF2-40B4-BE49-F238E27FC236}">
                <a16:creationId xmlns:a16="http://schemas.microsoft.com/office/drawing/2014/main" id="{082E2FF1-3D2E-43D4-9ED7-F55AD940F11F}"/>
              </a:ext>
            </a:extLst>
          </p:cNvPr>
          <p:cNvSpPr txBox="1">
            <a:spLocks/>
          </p:cNvSpPr>
          <p:nvPr/>
        </p:nvSpPr>
        <p:spPr>
          <a:xfrm>
            <a:off x="5538483" y="3424416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ctr">
              <a:buFont typeface="Gideon Roman"/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SITE CLASS</a:t>
            </a:r>
          </a:p>
        </p:txBody>
      </p:sp>
      <p:sp>
        <p:nvSpPr>
          <p:cNvPr id="151" name="Google Shape;7471;p89">
            <a:extLst>
              <a:ext uri="{FF2B5EF4-FFF2-40B4-BE49-F238E27FC236}">
                <a16:creationId xmlns:a16="http://schemas.microsoft.com/office/drawing/2014/main" id="{5ED064BE-789E-4BAF-AE76-DBC5D1B20509}"/>
              </a:ext>
            </a:extLst>
          </p:cNvPr>
          <p:cNvSpPr/>
          <p:nvPr/>
        </p:nvSpPr>
        <p:spPr>
          <a:xfrm>
            <a:off x="6447381" y="2836682"/>
            <a:ext cx="343404" cy="446998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773;p60">
            <a:extLst>
              <a:ext uri="{FF2B5EF4-FFF2-40B4-BE49-F238E27FC236}">
                <a16:creationId xmlns:a16="http://schemas.microsoft.com/office/drawing/2014/main" id="{1BF3EF8A-8ECA-409E-94FB-0EBD4580A597}"/>
              </a:ext>
            </a:extLst>
          </p:cNvPr>
          <p:cNvSpPr txBox="1">
            <a:spLocks/>
          </p:cNvSpPr>
          <p:nvPr/>
        </p:nvSpPr>
        <p:spPr>
          <a:xfrm>
            <a:off x="5017150" y="682197"/>
            <a:ext cx="3203865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US" altLang="zh-TW" sz="1800" dirty="0"/>
              <a:t>Design Code:</a:t>
            </a:r>
            <a:r>
              <a:rPr lang="en-US" sz="1800" dirty="0"/>
              <a:t> ASCE 7-16</a:t>
            </a:r>
          </a:p>
        </p:txBody>
      </p:sp>
    </p:spTree>
    <p:extLst>
      <p:ext uri="{BB962C8B-B14F-4D97-AF65-F5344CB8AC3E}">
        <p14:creationId xmlns:p14="http://schemas.microsoft.com/office/powerpoint/2010/main" val="37803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4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Maximum Inter-Story Drift</a:t>
            </a:r>
            <a:endParaRPr b="1" dirty="0"/>
          </a:p>
        </p:txBody>
      </p:sp>
      <p:cxnSp>
        <p:nvCxnSpPr>
          <p:cNvPr id="393" name="Google Shape;393;p44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4" name="Google Shape;394;p44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38021DC-90CA-4DA3-B398-8DC2979E6D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40</a:t>
            </a:fld>
            <a:endParaRPr lang="zh-TW" alt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1B57E36A-6FC5-472B-9C7E-3A67CB726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484" y="1075500"/>
            <a:ext cx="2447516" cy="4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94D1874-BF77-4A1D-A917-623BFDD68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75500"/>
            <a:ext cx="2450585" cy="40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776;p60">
            <a:extLst>
              <a:ext uri="{FF2B5EF4-FFF2-40B4-BE49-F238E27FC236}">
                <a16:creationId xmlns:a16="http://schemas.microsoft.com/office/drawing/2014/main" id="{40B420FD-7677-4F6B-981A-B7CEAD628391}"/>
              </a:ext>
            </a:extLst>
          </p:cNvPr>
          <p:cNvSpPr txBox="1">
            <a:spLocks/>
          </p:cNvSpPr>
          <p:nvPr/>
        </p:nvSpPr>
        <p:spPr>
          <a:xfrm>
            <a:off x="261281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 Direction</a:t>
            </a:r>
          </a:p>
        </p:txBody>
      </p:sp>
      <p:sp>
        <p:nvSpPr>
          <p:cNvPr id="36" name="Google Shape;775;p60">
            <a:extLst>
              <a:ext uri="{FF2B5EF4-FFF2-40B4-BE49-F238E27FC236}">
                <a16:creationId xmlns:a16="http://schemas.microsoft.com/office/drawing/2014/main" id="{3DEAD212-55A5-4B06-A998-F985F3F32851}"/>
              </a:ext>
            </a:extLst>
          </p:cNvPr>
          <p:cNvSpPr txBox="1">
            <a:spLocks/>
          </p:cNvSpPr>
          <p:nvPr/>
        </p:nvSpPr>
        <p:spPr>
          <a:xfrm>
            <a:off x="7141697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 Direction</a:t>
            </a:r>
          </a:p>
        </p:txBody>
      </p:sp>
      <p:sp>
        <p:nvSpPr>
          <p:cNvPr id="37" name="Google Shape;786;p61">
            <a:extLst>
              <a:ext uri="{FF2B5EF4-FFF2-40B4-BE49-F238E27FC236}">
                <a16:creationId xmlns:a16="http://schemas.microsoft.com/office/drawing/2014/main" id="{B99D0029-CA0D-4A82-83A7-CBD9A893FC23}"/>
              </a:ext>
            </a:extLst>
          </p:cNvPr>
          <p:cNvSpPr txBox="1">
            <a:spLocks/>
          </p:cNvSpPr>
          <p:nvPr/>
        </p:nvSpPr>
        <p:spPr>
          <a:xfrm>
            <a:off x="3296373" y="3721598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38" name="Google Shape;786;p61">
            <a:extLst>
              <a:ext uri="{FF2B5EF4-FFF2-40B4-BE49-F238E27FC236}">
                <a16:creationId xmlns:a16="http://schemas.microsoft.com/office/drawing/2014/main" id="{A6272B11-BC08-4BD0-BDD7-C443ED090413}"/>
              </a:ext>
            </a:extLst>
          </p:cNvPr>
          <p:cNvSpPr txBox="1">
            <a:spLocks/>
          </p:cNvSpPr>
          <p:nvPr/>
        </p:nvSpPr>
        <p:spPr>
          <a:xfrm>
            <a:off x="5847063" y="3721598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65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5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Maximum Floor Acceleration</a:t>
            </a:r>
            <a:endParaRPr b="1" dirty="0"/>
          </a:p>
        </p:txBody>
      </p:sp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41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B5A3391-AB6C-4CB1-83AC-71296282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30" y="1075500"/>
            <a:ext cx="3049570" cy="406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575CA99-2420-4AE1-91B3-C9231E66C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75500"/>
            <a:ext cx="3049570" cy="4068000"/>
          </a:xfrm>
          <a:prstGeom prst="rect">
            <a:avLst/>
          </a:prstGeom>
        </p:spPr>
      </p:pic>
      <p:sp>
        <p:nvSpPr>
          <p:cNvPr id="8" name="Google Shape;786;p61">
            <a:extLst>
              <a:ext uri="{FF2B5EF4-FFF2-40B4-BE49-F238E27FC236}">
                <a16:creationId xmlns:a16="http://schemas.microsoft.com/office/drawing/2014/main" id="{DCCE2246-ADBC-4103-93FF-B7713B9E98FB}"/>
              </a:ext>
            </a:extLst>
          </p:cNvPr>
          <p:cNvSpPr txBox="1">
            <a:spLocks/>
          </p:cNvSpPr>
          <p:nvPr/>
        </p:nvSpPr>
        <p:spPr>
          <a:xfrm>
            <a:off x="3351374" y="1294657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Google Shape;786;p61">
            <a:extLst>
              <a:ext uri="{FF2B5EF4-FFF2-40B4-BE49-F238E27FC236}">
                <a16:creationId xmlns:a16="http://schemas.microsoft.com/office/drawing/2014/main" id="{9AC3422C-AD9A-488D-8AD3-C1FE694938DC}"/>
              </a:ext>
            </a:extLst>
          </p:cNvPr>
          <p:cNvSpPr txBox="1">
            <a:spLocks/>
          </p:cNvSpPr>
          <p:nvPr/>
        </p:nvSpPr>
        <p:spPr>
          <a:xfrm>
            <a:off x="6314575" y="1294657"/>
            <a:ext cx="846205" cy="42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/>
            <a:r>
              <a:rPr lang="en-US" altLang="zh-TW" sz="1600" b="1" dirty="0">
                <a:solidFill>
                  <a:srgbClr val="FF0000"/>
                </a:solidFill>
              </a:rPr>
              <a:t>MAX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Google Shape;776;p60">
            <a:extLst>
              <a:ext uri="{FF2B5EF4-FFF2-40B4-BE49-F238E27FC236}">
                <a16:creationId xmlns:a16="http://schemas.microsoft.com/office/drawing/2014/main" id="{70EAF855-1937-408C-B47D-7535EF565835}"/>
              </a:ext>
            </a:extLst>
          </p:cNvPr>
          <p:cNvSpPr txBox="1">
            <a:spLocks/>
          </p:cNvSpPr>
          <p:nvPr/>
        </p:nvSpPr>
        <p:spPr>
          <a:xfrm>
            <a:off x="474412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X-Dir</a:t>
            </a:r>
          </a:p>
        </p:txBody>
      </p:sp>
      <p:sp>
        <p:nvSpPr>
          <p:cNvPr id="13" name="Google Shape;775;p60">
            <a:extLst>
              <a:ext uri="{FF2B5EF4-FFF2-40B4-BE49-F238E27FC236}">
                <a16:creationId xmlns:a16="http://schemas.microsoft.com/office/drawing/2014/main" id="{33386D05-47AA-41E8-85B4-94E7C3AE173F}"/>
              </a:ext>
            </a:extLst>
          </p:cNvPr>
          <p:cNvSpPr txBox="1">
            <a:spLocks/>
          </p:cNvSpPr>
          <p:nvPr/>
        </p:nvSpPr>
        <p:spPr>
          <a:xfrm>
            <a:off x="7609210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Y-Dir</a:t>
            </a:r>
          </a:p>
        </p:txBody>
      </p:sp>
    </p:spTree>
    <p:extLst>
      <p:ext uri="{BB962C8B-B14F-4D97-AF65-F5344CB8AC3E}">
        <p14:creationId xmlns:p14="http://schemas.microsoft.com/office/powerpoint/2010/main" val="101860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67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Floor Shear Distribution</a:t>
            </a:r>
            <a:endParaRPr b="1" dirty="0"/>
          </a:p>
        </p:txBody>
      </p:sp>
      <p:cxnSp>
        <p:nvCxnSpPr>
          <p:cNvPr id="914" name="Google Shape;914;p67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15" name="Google Shape;915;p67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CC6522D-01FA-40A8-B75D-C271DF2480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42</a:t>
            </a:fld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F63656E-0DD2-44FC-B08C-BDF6A7886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435" y="1040330"/>
            <a:ext cx="3049565" cy="406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03183A2-FF38-402C-A71C-FCE02F6FB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40330"/>
            <a:ext cx="3049565" cy="4068000"/>
          </a:xfrm>
          <a:prstGeom prst="rect">
            <a:avLst/>
          </a:prstGeom>
        </p:spPr>
      </p:pic>
      <p:sp>
        <p:nvSpPr>
          <p:cNvPr id="8" name="Google Shape;776;p60">
            <a:extLst>
              <a:ext uri="{FF2B5EF4-FFF2-40B4-BE49-F238E27FC236}">
                <a16:creationId xmlns:a16="http://schemas.microsoft.com/office/drawing/2014/main" id="{70453417-6034-47B1-9EC0-747B6EDF62E5}"/>
              </a:ext>
            </a:extLst>
          </p:cNvPr>
          <p:cNvSpPr txBox="1">
            <a:spLocks/>
          </p:cNvSpPr>
          <p:nvPr/>
        </p:nvSpPr>
        <p:spPr>
          <a:xfrm>
            <a:off x="474412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sz="2400" i="0" dirty="0">
                <a:latin typeface="Gilda Display"/>
                <a:ea typeface="Gilda Display"/>
                <a:cs typeface="Gilda Display"/>
                <a:sym typeface="Gilda Display"/>
              </a:rPr>
              <a:t>X-Dir</a:t>
            </a:r>
          </a:p>
        </p:txBody>
      </p:sp>
      <p:sp>
        <p:nvSpPr>
          <p:cNvPr id="9" name="Google Shape;775;p60">
            <a:extLst>
              <a:ext uri="{FF2B5EF4-FFF2-40B4-BE49-F238E27FC236}">
                <a16:creationId xmlns:a16="http://schemas.microsoft.com/office/drawing/2014/main" id="{65F53BA6-AF7D-4D5D-845D-0CD068AEF11E}"/>
              </a:ext>
            </a:extLst>
          </p:cNvPr>
          <p:cNvSpPr txBox="1">
            <a:spLocks/>
          </p:cNvSpPr>
          <p:nvPr/>
        </p:nvSpPr>
        <p:spPr>
          <a:xfrm>
            <a:off x="7609210" y="2571750"/>
            <a:ext cx="21612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Gideon Roman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Font typeface="Gideon Roman"/>
              <a:buNone/>
            </a:pPr>
            <a:r>
              <a:rPr lang="en-US" altLang="zh-TW" sz="2400" i="0" dirty="0">
                <a:latin typeface="Gilda Display"/>
                <a:ea typeface="Gilda Display"/>
                <a:cs typeface="Gilda Display"/>
                <a:sym typeface="Gilda Display"/>
              </a:rPr>
              <a:t>Y-Dir</a:t>
            </a:r>
          </a:p>
        </p:txBody>
      </p:sp>
    </p:spTree>
    <p:extLst>
      <p:ext uri="{BB962C8B-B14F-4D97-AF65-F5344CB8AC3E}">
        <p14:creationId xmlns:p14="http://schemas.microsoft.com/office/powerpoint/2010/main" val="99617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 flipH="1">
            <a:off x="728700" y="1100100"/>
            <a:ext cx="2530500" cy="40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51"/>
          <p:cNvSpPr txBox="1">
            <a:spLocks noGrp="1"/>
          </p:cNvSpPr>
          <p:nvPr>
            <p:ph type="title"/>
          </p:nvPr>
        </p:nvSpPr>
        <p:spPr>
          <a:xfrm flipH="1">
            <a:off x="3970219" y="2221125"/>
            <a:ext cx="4455300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Discussion &amp; Suggestion</a:t>
            </a:r>
          </a:p>
        </p:txBody>
      </p:sp>
      <p:sp>
        <p:nvSpPr>
          <p:cNvPr id="543" name="Google Shape;543;p51"/>
          <p:cNvSpPr txBox="1">
            <a:spLocks noGrp="1"/>
          </p:cNvSpPr>
          <p:nvPr>
            <p:ph type="subTitle" idx="1"/>
          </p:nvPr>
        </p:nvSpPr>
        <p:spPr>
          <a:xfrm flipH="1">
            <a:off x="3970219" y="3821175"/>
            <a:ext cx="4455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4" name="Google Shape;544;p51"/>
          <p:cNvSpPr txBox="1">
            <a:spLocks noGrp="1"/>
          </p:cNvSpPr>
          <p:nvPr>
            <p:ph type="title" idx="2"/>
          </p:nvPr>
        </p:nvSpPr>
        <p:spPr>
          <a:xfrm flipH="1">
            <a:off x="147370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545" name="Google Shape;545;p51"/>
          <p:cNvSpPr txBox="1"/>
          <p:nvPr/>
        </p:nvSpPr>
        <p:spPr>
          <a:xfrm flipH="1">
            <a:off x="1699292" y="13072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dirty="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 dirty="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546" name="Google Shape;546;p5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A30140-AE5B-4BDE-A8FA-5B7D84E0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5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5"/>
          <p:cNvSpPr txBox="1">
            <a:spLocks noGrp="1"/>
          </p:cNvSpPr>
          <p:nvPr>
            <p:ph type="subTitle" idx="5"/>
          </p:nvPr>
        </p:nvSpPr>
        <p:spPr>
          <a:xfrm>
            <a:off x="397143" y="1579846"/>
            <a:ext cx="6904307" cy="3012779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6700" lvl="0" indent="-266700" algn="just">
              <a:buClr>
                <a:schemeClr val="bg2">
                  <a:lumMod val="20000"/>
                  <a:lumOff val="80000"/>
                </a:schemeClr>
              </a:buClr>
              <a:buSzPct val="100000"/>
              <a:buFont typeface="+mj-lt"/>
              <a:buAutoNum type="arabicPeriod"/>
              <a:tabLst>
                <a:tab pos="266700" algn="l"/>
              </a:tabLst>
            </a:pPr>
            <a:r>
              <a:rPr lang="en-US" sz="1400" dirty="0"/>
              <a:t>When the lateral displacement of the top floor reaches 2%, plastic hinges appear at the bottom of the columns on the second floor, which shows that the strength of the columns is insufficient. It is recommended that the cross-section be enlarged to improve its strength.</a:t>
            </a:r>
          </a:p>
          <a:p>
            <a:pPr marL="266700" lvl="0" indent="-266700" algn="just">
              <a:buClr>
                <a:schemeClr val="bg2">
                  <a:lumMod val="20000"/>
                  <a:lumOff val="80000"/>
                </a:schemeClr>
              </a:buClr>
              <a:buSzPct val="100000"/>
              <a:buFont typeface="+mj-lt"/>
              <a:buAutoNum type="arabicPeriod"/>
              <a:tabLst>
                <a:tab pos="266700" algn="l"/>
              </a:tabLst>
            </a:pPr>
            <a:endParaRPr lang="en-US" sz="1400" dirty="0"/>
          </a:p>
          <a:p>
            <a:pPr marL="266700" lvl="0" indent="-266700" algn="just">
              <a:buClr>
                <a:schemeClr val="bg2">
                  <a:lumMod val="20000"/>
                  <a:lumOff val="80000"/>
                </a:schemeClr>
              </a:buClr>
              <a:buSzPct val="100000"/>
              <a:buFont typeface="+mj-lt"/>
              <a:buAutoNum type="arabicPeriod"/>
              <a:tabLst>
                <a:tab pos="266700" algn="l"/>
              </a:tabLst>
            </a:pPr>
            <a:r>
              <a:rPr lang="en-US" sz="1400" dirty="0"/>
              <a:t>The stress ratio of the section is smaller than that of other parts, and most of them are shown in light blue on </a:t>
            </a:r>
            <a:r>
              <a:rPr lang="en-US" altLang="zh-TW" sz="1400" dirty="0"/>
              <a:t>ETABS</a:t>
            </a:r>
            <a:r>
              <a:rPr lang="en-US" sz="1400" dirty="0"/>
              <a:t>, which means that our section design this time is conservative and less economical.</a:t>
            </a:r>
          </a:p>
          <a:p>
            <a:pPr marL="266700" lvl="0" indent="-266700" algn="just">
              <a:buClr>
                <a:schemeClr val="bg2">
                  <a:lumMod val="20000"/>
                  <a:lumOff val="80000"/>
                </a:schemeClr>
              </a:buClr>
              <a:buSzPct val="100000"/>
              <a:buFont typeface="+mj-lt"/>
              <a:buAutoNum type="arabicPeriod"/>
              <a:tabLst>
                <a:tab pos="266700" algn="l"/>
              </a:tabLst>
            </a:pPr>
            <a:endParaRPr lang="en" sz="1400" dirty="0"/>
          </a:p>
          <a:p>
            <a:pPr marL="266700" lvl="0" indent="-266700" algn="just">
              <a:buClr>
                <a:schemeClr val="bg2">
                  <a:lumMod val="20000"/>
                  <a:lumOff val="80000"/>
                </a:schemeClr>
              </a:buClr>
              <a:buSzPct val="100000"/>
              <a:buFont typeface="+mj-lt"/>
              <a:buAutoNum type="arabicPeriod"/>
              <a:tabLst>
                <a:tab pos="266700" algn="l"/>
              </a:tabLst>
            </a:pPr>
            <a:r>
              <a:rPr lang="en-US" sz="1400" dirty="0"/>
              <a:t>To ensure that the inter-story drift doesn</a:t>
            </a:r>
            <a:r>
              <a:rPr lang="en-US" altLang="zh-TW" sz="1400" dirty="0"/>
              <a:t>’</a:t>
            </a:r>
            <a:r>
              <a:rPr lang="en-US" sz="1400" dirty="0"/>
              <a:t>t exceed the limit of 0.00341, the columns and beams are designed with large sections. It is recommended to use a Special Concentrically Braced Frame (SCBF) for a more economical design.</a:t>
            </a:r>
          </a:p>
        </p:txBody>
      </p:sp>
      <p:cxnSp>
        <p:nvCxnSpPr>
          <p:cNvPr id="588" name="Google Shape;588;p55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89" name="Google Shape;589;p55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3D08F94-F92B-4428-AB7A-703E563D2D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11" name="Google Shape;453;p47">
            <a:extLst>
              <a:ext uri="{FF2B5EF4-FFF2-40B4-BE49-F238E27FC236}">
                <a16:creationId xmlns:a16="http://schemas.microsoft.com/office/drawing/2014/main" id="{6DE003A8-EA95-4922-A390-697BF79FFC0E}"/>
              </a:ext>
            </a:extLst>
          </p:cNvPr>
          <p:cNvSpPr txBox="1">
            <a:spLocks/>
          </p:cNvSpPr>
          <p:nvPr/>
        </p:nvSpPr>
        <p:spPr>
          <a:xfrm>
            <a:off x="222294" y="536108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4500" b="1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Gilda Display"/>
              <a:buNone/>
              <a:defRPr sz="6000" b="0" i="0" u="none" strike="noStrike" cap="none">
                <a:solidFill>
                  <a:schemeClr val="lt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9pPr>
          </a:lstStyle>
          <a:p>
            <a:pPr marL="139700" algn="l"/>
            <a:r>
              <a:rPr lang="en-US" altLang="zh-TW" dirty="0"/>
              <a:t>Discussion &amp; Suggestion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969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1"/>
          <p:cNvSpPr txBox="1">
            <a:spLocks noGrp="1"/>
          </p:cNvSpPr>
          <p:nvPr>
            <p:ph type="title"/>
          </p:nvPr>
        </p:nvSpPr>
        <p:spPr>
          <a:xfrm>
            <a:off x="2137200" y="1959000"/>
            <a:ext cx="48696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980" name="Google Shape;980;p7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981" name="Google Shape;981;p7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AA43B53-D7C6-4C8B-9390-C432BC0AD2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849771A-BF9B-4F24-A616-304820D47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044" y="3495611"/>
            <a:ext cx="5129381" cy="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2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Model Information</a:t>
            </a:r>
            <a:endParaRPr b="1" dirty="0"/>
          </a:p>
        </p:txBody>
      </p:sp>
      <p:cxnSp>
        <p:nvCxnSpPr>
          <p:cNvPr id="311" name="Google Shape;311;p3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2" name="Google Shape;312;p3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767393-9CBA-4527-859D-C35800A5C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5</a:t>
            </a:fld>
            <a:endParaRPr lang="zh-TW" altLang="en-US"/>
          </a:p>
        </p:txBody>
      </p:sp>
      <p:grpSp>
        <p:nvGrpSpPr>
          <p:cNvPr id="12" name="Google Shape;630;p58">
            <a:extLst>
              <a:ext uri="{FF2B5EF4-FFF2-40B4-BE49-F238E27FC236}">
                <a16:creationId xmlns:a16="http://schemas.microsoft.com/office/drawing/2014/main" id="{BA9BB38B-53F2-4338-A1DF-A637A66DA96C}"/>
              </a:ext>
            </a:extLst>
          </p:cNvPr>
          <p:cNvGrpSpPr/>
          <p:nvPr/>
        </p:nvGrpSpPr>
        <p:grpSpPr>
          <a:xfrm>
            <a:off x="4699819" y="-82960"/>
            <a:ext cx="4532671" cy="5309419"/>
            <a:chOff x="1655550" y="790900"/>
            <a:chExt cx="2510262" cy="3417671"/>
          </a:xfrm>
        </p:grpSpPr>
        <p:sp>
          <p:nvSpPr>
            <p:cNvPr id="13" name="Google Shape;631;p58">
              <a:extLst>
                <a:ext uri="{FF2B5EF4-FFF2-40B4-BE49-F238E27FC236}">
                  <a16:creationId xmlns:a16="http://schemas.microsoft.com/office/drawing/2014/main" id="{52DBC081-6C29-4F65-AECE-608ECD62D324}"/>
                </a:ext>
              </a:extLst>
            </p:cNvPr>
            <p:cNvSpPr/>
            <p:nvPr/>
          </p:nvSpPr>
          <p:spPr>
            <a:xfrm>
              <a:off x="1655550" y="790900"/>
              <a:ext cx="2510262" cy="3417671"/>
            </a:xfrm>
            <a:custGeom>
              <a:avLst/>
              <a:gdLst/>
              <a:ahLst/>
              <a:cxnLst/>
              <a:rect l="l" t="t" r="r" b="b"/>
              <a:pathLst>
                <a:path w="143096" h="190426" extrusionOk="0">
                  <a:moveTo>
                    <a:pt x="2914" y="0"/>
                  </a:moveTo>
                  <a:cubicBezTo>
                    <a:pt x="1280" y="0"/>
                    <a:pt x="0" y="1281"/>
                    <a:pt x="0" y="2914"/>
                  </a:cubicBezTo>
                  <a:lnTo>
                    <a:pt x="0" y="187512"/>
                  </a:lnTo>
                  <a:cubicBezTo>
                    <a:pt x="0" y="189101"/>
                    <a:pt x="1280" y="190426"/>
                    <a:pt x="2914" y="190426"/>
                  </a:cubicBezTo>
                  <a:lnTo>
                    <a:pt x="140182" y="190426"/>
                  </a:lnTo>
                  <a:cubicBezTo>
                    <a:pt x="141771" y="190426"/>
                    <a:pt x="143096" y="189101"/>
                    <a:pt x="143096" y="187512"/>
                  </a:cubicBezTo>
                  <a:lnTo>
                    <a:pt x="143096" y="2914"/>
                  </a:lnTo>
                  <a:cubicBezTo>
                    <a:pt x="143096" y="1281"/>
                    <a:pt x="141771" y="0"/>
                    <a:pt x="140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32;p58">
              <a:extLst>
                <a:ext uri="{FF2B5EF4-FFF2-40B4-BE49-F238E27FC236}">
                  <a16:creationId xmlns:a16="http://schemas.microsoft.com/office/drawing/2014/main" id="{C459F5EA-5FF7-48F8-8049-8A7CA4B912E1}"/>
                </a:ext>
              </a:extLst>
            </p:cNvPr>
            <p:cNvSpPr/>
            <p:nvPr/>
          </p:nvSpPr>
          <p:spPr>
            <a:xfrm>
              <a:off x="1735300" y="886765"/>
              <a:ext cx="2350730" cy="3115776"/>
            </a:xfrm>
            <a:custGeom>
              <a:avLst/>
              <a:gdLst/>
              <a:ahLst/>
              <a:cxnLst/>
              <a:rect l="l" t="t" r="r" b="b"/>
              <a:pathLst>
                <a:path w="134002" h="173605" extrusionOk="0">
                  <a:moveTo>
                    <a:pt x="1" y="1"/>
                  </a:moveTo>
                  <a:lnTo>
                    <a:pt x="1" y="53821"/>
                  </a:lnTo>
                  <a:lnTo>
                    <a:pt x="1" y="127599"/>
                  </a:lnTo>
                  <a:lnTo>
                    <a:pt x="1" y="173605"/>
                  </a:lnTo>
                  <a:lnTo>
                    <a:pt x="134001" y="173605"/>
                  </a:lnTo>
                  <a:lnTo>
                    <a:pt x="134001" y="34615"/>
                  </a:lnTo>
                  <a:lnTo>
                    <a:pt x="1340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7A3583E9-8E05-497E-AE25-DA1841A92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321" y="0"/>
            <a:ext cx="1795396" cy="252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17A67620-122A-4465-A59C-A1265584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454" y="0"/>
            <a:ext cx="2475546" cy="252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08985D6-9C19-4CFA-8A5D-0FFC51B73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119" y="2623500"/>
            <a:ext cx="2684965" cy="2520000"/>
          </a:xfrm>
          <a:prstGeom prst="rect">
            <a:avLst/>
          </a:prstGeom>
        </p:spPr>
      </p:pic>
      <p:sp>
        <p:nvSpPr>
          <p:cNvPr id="27" name="Google Shape;603;p56">
            <a:extLst>
              <a:ext uri="{FF2B5EF4-FFF2-40B4-BE49-F238E27FC236}">
                <a16:creationId xmlns:a16="http://schemas.microsoft.com/office/drawing/2014/main" id="{F3F43F97-1F61-4CD7-B176-D436D11F4D80}"/>
              </a:ext>
            </a:extLst>
          </p:cNvPr>
          <p:cNvSpPr txBox="1"/>
          <p:nvPr/>
        </p:nvSpPr>
        <p:spPr>
          <a:xfrm>
            <a:off x="0" y="3750352"/>
            <a:ext cx="23004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rPr>
              <a:t>Fixed-end moment-resisting frames (MRF).</a:t>
            </a:r>
            <a:endParaRPr sz="1600" i="1" dirty="0">
              <a:solidFill>
                <a:schemeClr val="dk1"/>
              </a:solidFill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28" name="Google Shape;604;p56">
            <a:extLst>
              <a:ext uri="{FF2B5EF4-FFF2-40B4-BE49-F238E27FC236}">
                <a16:creationId xmlns:a16="http://schemas.microsoft.com/office/drawing/2014/main" id="{CAC3DC2E-9E4D-4C7E-BFD4-8DF368879879}"/>
              </a:ext>
            </a:extLst>
          </p:cNvPr>
          <p:cNvSpPr txBox="1"/>
          <p:nvPr/>
        </p:nvSpPr>
        <p:spPr>
          <a:xfrm>
            <a:off x="0" y="3424809"/>
            <a:ext cx="23004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OUTER</a:t>
            </a:r>
            <a:endParaRPr sz="2400" dirty="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graphicFrame>
        <p:nvGraphicFramePr>
          <p:cNvPr id="31" name="Google Shape;308;p38">
            <a:extLst>
              <a:ext uri="{FF2B5EF4-FFF2-40B4-BE49-F238E27FC236}">
                <a16:creationId xmlns:a16="http://schemas.microsoft.com/office/drawing/2014/main" id="{54CBC23B-E48C-4709-9614-EC6728B57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9227924"/>
              </p:ext>
            </p:extLst>
          </p:nvPr>
        </p:nvGraphicFramePr>
        <p:xfrm>
          <a:off x="147484" y="1423096"/>
          <a:ext cx="4320000" cy="897318"/>
        </p:xfrm>
        <a:graphic>
          <a:graphicData uri="http://schemas.openxmlformats.org/drawingml/2006/table">
            <a:tbl>
              <a:tblPr>
                <a:noFill/>
                <a:tableStyleId>{59A1EC13-452B-4707-AAD6-3572D59FB95D}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907182468"/>
                    </a:ext>
                  </a:extLst>
                </a:gridCol>
              </a:tblGrid>
              <a:tr h="44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Story Height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Span Length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No. of Stories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65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Arial"/>
                        </a:rPr>
                        <a:t>13 ft</a:t>
                      </a:r>
                      <a:endParaRPr lang="en-US" sz="1600" b="0" i="0" u="none" strike="noStrike" cap="none" dirty="0">
                        <a:solidFill>
                          <a:schemeClr val="tx1"/>
                        </a:solidFill>
                        <a:latin typeface="Gideon Roman"/>
                        <a:ea typeface="Gideon Roman"/>
                        <a:cs typeface="Gideon Roman"/>
                        <a:sym typeface="Gideon Roman"/>
                      </a:endParaRP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23 ft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600" i="0" dirty="0">
                          <a:solidFill>
                            <a:schemeClr val="tx1"/>
                          </a:solidFill>
                          <a:latin typeface="Gideon Roman"/>
                          <a:ea typeface="Gideon Roman"/>
                          <a:cs typeface="Gideon Roman"/>
                          <a:sym typeface="Gideon Roman"/>
                        </a:rPr>
                        <a:t>10</a:t>
                      </a:r>
                    </a:p>
                  </a:txBody>
                  <a:tcPr marL="91425" marR="91425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Google Shape;543;p51">
            <a:extLst>
              <a:ext uri="{FF2B5EF4-FFF2-40B4-BE49-F238E27FC236}">
                <a16:creationId xmlns:a16="http://schemas.microsoft.com/office/drawing/2014/main" id="{C674D77F-0AD2-4A53-BCD9-3B940194A1DC}"/>
              </a:ext>
            </a:extLst>
          </p:cNvPr>
          <p:cNvSpPr txBox="1">
            <a:spLocks/>
          </p:cNvSpPr>
          <p:nvPr/>
        </p:nvSpPr>
        <p:spPr>
          <a:xfrm flipH="1">
            <a:off x="253626" y="2737527"/>
            <a:ext cx="44553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●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○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 Light"/>
              <a:buChar char="■"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marL="0" indent="0">
              <a:buNone/>
            </a:pPr>
            <a:r>
              <a:rPr lang="en-US" sz="1600" dirty="0"/>
              <a:t>Each floor has a 4×6 span configuration.</a:t>
            </a:r>
          </a:p>
        </p:txBody>
      </p:sp>
      <p:sp>
        <p:nvSpPr>
          <p:cNvPr id="33" name="Google Shape;603;p56">
            <a:extLst>
              <a:ext uri="{FF2B5EF4-FFF2-40B4-BE49-F238E27FC236}">
                <a16:creationId xmlns:a16="http://schemas.microsoft.com/office/drawing/2014/main" id="{9B00ED40-5A29-4771-A161-2476E70E5134}"/>
              </a:ext>
            </a:extLst>
          </p:cNvPr>
          <p:cNvSpPr txBox="1"/>
          <p:nvPr/>
        </p:nvSpPr>
        <p:spPr>
          <a:xfrm>
            <a:off x="2271600" y="3750352"/>
            <a:ext cx="2300400" cy="8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i="1" dirty="0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rPr>
              <a:t>Pin-connected gravity frames.</a:t>
            </a:r>
            <a:endParaRPr sz="1600" i="1" dirty="0">
              <a:solidFill>
                <a:schemeClr val="dk1"/>
              </a:solidFill>
              <a:latin typeface="Gideon Roman"/>
              <a:ea typeface="Gideon Roman"/>
              <a:cs typeface="Gideon Roman"/>
              <a:sym typeface="Gideon Roman"/>
            </a:endParaRPr>
          </a:p>
        </p:txBody>
      </p:sp>
      <p:sp>
        <p:nvSpPr>
          <p:cNvPr id="34" name="Google Shape;604;p56">
            <a:extLst>
              <a:ext uri="{FF2B5EF4-FFF2-40B4-BE49-F238E27FC236}">
                <a16:creationId xmlns:a16="http://schemas.microsoft.com/office/drawing/2014/main" id="{22FFABFC-8EA7-45A0-A8F9-A429DE464410}"/>
              </a:ext>
            </a:extLst>
          </p:cNvPr>
          <p:cNvSpPr txBox="1"/>
          <p:nvPr/>
        </p:nvSpPr>
        <p:spPr>
          <a:xfrm>
            <a:off x="2271600" y="3424809"/>
            <a:ext cx="23004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-US" sz="2400" dirty="0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rPr>
              <a:t>INTERIOR</a:t>
            </a:r>
            <a:endParaRPr sz="2400" dirty="0">
              <a:solidFill>
                <a:schemeClr val="dk1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38486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/>
          <p:nvPr/>
        </p:nvSpPr>
        <p:spPr>
          <a:xfrm flipH="1">
            <a:off x="728700" y="1100100"/>
            <a:ext cx="2530500" cy="4043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542" name="Google Shape;542;p51"/>
          <p:cNvSpPr txBox="1">
            <a:spLocks noGrp="1"/>
          </p:cNvSpPr>
          <p:nvPr>
            <p:ph type="title"/>
          </p:nvPr>
        </p:nvSpPr>
        <p:spPr>
          <a:xfrm flipH="1">
            <a:off x="3518438" y="2221125"/>
            <a:ext cx="5663662" cy="14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/>
              <a:t>Base Shear &amp;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Lateral Seismic Force</a:t>
            </a:r>
          </a:p>
        </p:txBody>
      </p:sp>
      <p:sp>
        <p:nvSpPr>
          <p:cNvPr id="544" name="Google Shape;544;p51"/>
          <p:cNvSpPr txBox="1">
            <a:spLocks noGrp="1"/>
          </p:cNvSpPr>
          <p:nvPr>
            <p:ph type="title" idx="2"/>
          </p:nvPr>
        </p:nvSpPr>
        <p:spPr>
          <a:xfrm flipH="1">
            <a:off x="1473706" y="2530436"/>
            <a:ext cx="104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5" name="Google Shape;545;p51"/>
          <p:cNvSpPr txBox="1"/>
          <p:nvPr/>
        </p:nvSpPr>
        <p:spPr>
          <a:xfrm flipH="1">
            <a:off x="1699292" y="1307211"/>
            <a:ext cx="5892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dk2"/>
                </a:solidFill>
                <a:latin typeface="Gilda Display"/>
                <a:ea typeface="Gilda Display"/>
                <a:cs typeface="Gilda Display"/>
                <a:sym typeface="Gilda Display"/>
              </a:rPr>
              <a:t>“</a:t>
            </a:r>
            <a:endParaRPr sz="10000">
              <a:solidFill>
                <a:schemeClr val="dk2"/>
              </a:solidFill>
              <a:latin typeface="Gilda Display"/>
              <a:ea typeface="Gilda Display"/>
              <a:cs typeface="Gilda Display"/>
              <a:sym typeface="Gilda Display"/>
            </a:endParaRPr>
          </a:p>
        </p:txBody>
      </p:sp>
      <p:cxnSp>
        <p:nvCxnSpPr>
          <p:cNvPr id="546" name="Google Shape;546;p51">
            <a:hlinkClick r:id="" action="ppaction://hlinkshowjump?jump=nextslide"/>
          </p:cNvPr>
          <p:cNvCxnSpPr/>
          <p:nvPr/>
        </p:nvCxnSpPr>
        <p:spPr>
          <a:xfrm>
            <a:off x="7931775" y="4883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p51">
            <a:hlinkClick r:id="" action="ppaction://hlinkshowjump?jump=previousslide"/>
          </p:cNvPr>
          <p:cNvCxnSpPr/>
          <p:nvPr/>
        </p:nvCxnSpPr>
        <p:spPr>
          <a:xfrm rot="10800000">
            <a:off x="253725" y="259650"/>
            <a:ext cx="962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CA30140-AE5B-4BDE-A8FA-5B7D84E08A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4" name="副標題 3">
            <a:extLst>
              <a:ext uri="{FF2B5EF4-FFF2-40B4-BE49-F238E27FC236}">
                <a16:creationId xmlns:a16="http://schemas.microsoft.com/office/drawing/2014/main" id="{F948128A-E7CF-4968-9D3D-EBEDBF1E7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3970219" y="3821175"/>
            <a:ext cx="4455300" cy="375000"/>
          </a:xfrm>
        </p:spPr>
        <p:txBody>
          <a:bodyPr/>
          <a:lstStyle/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Seismic Parameter 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Base Shear </a:t>
            </a:r>
          </a:p>
          <a:p>
            <a:pPr marL="361950" indent="-222250">
              <a:buFont typeface="Arial" panose="020B0604020202020204" pitchFamily="34" charset="0"/>
              <a:buChar char="•"/>
            </a:pPr>
            <a:r>
              <a:rPr lang="en-US" altLang="zh-TW" dirty="0"/>
              <a:t>Lateral Seismic Force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781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1" dirty="0"/>
              <a:t>Seismic Parameters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8" name="Google Shape;308;p38"/>
              <p:cNvGraphicFramePr/>
              <p:nvPr>
                <p:extLst>
                  <p:ext uri="{D42A27DB-BD31-4B8C-83A1-F6EECF244321}">
                    <p14:modId xmlns:p14="http://schemas.microsoft.com/office/powerpoint/2010/main" val="3544299844"/>
                  </p:ext>
                </p:extLst>
              </p:nvPr>
            </p:nvGraphicFramePr>
            <p:xfrm>
              <a:off x="1088135" y="1088351"/>
              <a:ext cx="6967730" cy="3888000"/>
            </p:xfrm>
            <a:graphic>
              <a:graphicData uri="http://schemas.openxmlformats.org/drawingml/2006/table">
                <a:tbl>
                  <a:tblPr>
                    <a:noFill/>
                    <a:tableStyleId>{59A1EC13-452B-4707-AAD6-3572D59FB95D}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594343640"/>
                        </a:ext>
                      </a:extLst>
                    </a:gridCol>
                    <a:gridCol w="50597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Parameters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Value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Reference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500" b="0" i="0" u="sng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1.927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ar-AE" sz="1500" b="0" i="0" u="sng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0.703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47698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u="sng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v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u="sng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table 11.4-2,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ar-AE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, Site Class D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oMath>
                          </a14:m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u="sng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1.972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1.055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equation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ar-AE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ar-AE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1.315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86757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TW" altLang="ar-AE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  <m: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0.703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equation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ar-AE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1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ar-AE" altLang="zh-TW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ar-AE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  <m:r>
                                    <a:rPr lang="en-US" altLang="zh-TW" sz="1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55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sz="15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8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ASCE 7-16</a:t>
                          </a:r>
                          <a:r>
                            <a:rPr lang="zh-TW" alt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 </a:t>
                          </a: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, Steel special moment frames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841933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1.25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table 1.5-2, Risk category III, Seismic important factor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452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ar-AE" altLang="zh-TW" sz="15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TW" sz="15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500" b="0" i="0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5.5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ASCE 7-16</a:t>
                          </a:r>
                          <a:r>
                            <a:rPr lang="zh-TW" alt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 </a:t>
                          </a: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, Steel special moment frames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40594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8" name="Google Shape;308;p38"/>
              <p:cNvGraphicFramePr/>
              <p:nvPr>
                <p:extLst>
                  <p:ext uri="{D42A27DB-BD31-4B8C-83A1-F6EECF244321}">
                    <p14:modId xmlns:p14="http://schemas.microsoft.com/office/powerpoint/2010/main" val="3544299844"/>
                  </p:ext>
                </p:extLst>
              </p:nvPr>
            </p:nvGraphicFramePr>
            <p:xfrm>
              <a:off x="1088135" y="1088351"/>
              <a:ext cx="6967730" cy="3888000"/>
            </p:xfrm>
            <a:graphic>
              <a:graphicData uri="http://schemas.openxmlformats.org/drawingml/2006/table">
                <a:tbl>
                  <a:tblPr>
                    <a:noFill/>
                    <a:tableStyleId>{59A1EC13-452B-4707-AAD6-3572D59FB95D}</a:tableStyleId>
                  </a:tblPr>
                  <a:tblGrid>
                    <a:gridCol w="11880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20000">
                      <a:extLst>
                        <a:ext uri="{9D8B030D-6E8A-4147-A177-3AD203B41FA5}">
                          <a16:colId xmlns:a16="http://schemas.microsoft.com/office/drawing/2014/main" val="1594343640"/>
                        </a:ext>
                      </a:extLst>
                    </a:gridCol>
                    <a:gridCol w="505973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2400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Parameters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Value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500" b="1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Reference</a:t>
                          </a:r>
                          <a:endParaRPr sz="1500" b="1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487179" b="-100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1.927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3774" r="-487179" b="-9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0.703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4769876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03774" r="-487179" b="-8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3774" r="-487179" b="-7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665" t="-403774" r="-120" b="-7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94444" r="-487179" b="-6092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1.972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05660" r="-487179" b="-52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1.055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665" t="-605660" r="-120" b="-52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05660" r="-487179" b="-42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1.315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ATC Website</a:t>
                          </a: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1867571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05660" r="-487179" b="-320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0.703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7665" t="-805660" r="-120" b="-320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5584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88889" r="-487179" b="-2148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8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ASCE 7-16</a:t>
                          </a:r>
                          <a:r>
                            <a:rPr lang="zh-TW" alt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 </a:t>
                          </a: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, Steel special moment frames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98419332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7547" r="-487179" b="-1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1.25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table 1.5-2, Risk category III, Seismic important factor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364527"/>
                      </a:ext>
                    </a:extLst>
                  </a:tr>
                  <a:tr h="32400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07547" r="-487179" b="-188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TW" sz="15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5.5</a:t>
                          </a:r>
                          <a:endParaRPr sz="15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1600"/>
                            </a:spcAft>
                            <a:buNone/>
                          </a:pP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By ASCE 7-16</a:t>
                          </a:r>
                          <a:r>
                            <a:rPr lang="zh-TW" altLang="en-US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 </a:t>
                          </a:r>
                          <a:r>
                            <a:rPr lang="en-US" altLang="zh-TW" sz="1400" b="0" i="0" u="none" dirty="0">
                              <a:solidFill>
                                <a:schemeClr val="tx1"/>
                              </a:solidFill>
                              <a:latin typeface="Gideon Roman"/>
                              <a:ea typeface="Gideon Roman"/>
                              <a:cs typeface="Gideon Roman"/>
                              <a:sym typeface="Gideon Roman"/>
                            </a:rPr>
                            <a:t>, Steel special moment frames</a:t>
                          </a:r>
                          <a:endParaRPr sz="1400" b="0" i="0" u="none" dirty="0">
                            <a:solidFill>
                              <a:schemeClr val="tx1"/>
                            </a:solidFill>
                            <a:latin typeface="Gideon Roman"/>
                            <a:ea typeface="Gideon Roman"/>
                            <a:cs typeface="Gideon Roman"/>
                            <a:sym typeface="Gideon Roman"/>
                          </a:endParaRPr>
                        </a:p>
                      </a:txBody>
                      <a:tcPr marL="91425" marR="91425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24059482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311" name="Google Shape;311;p38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2" name="Google Shape;312;p38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767393-9CBA-4527-859D-C35800A5C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44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Seismic Parameters</a:t>
            </a:r>
            <a:endParaRPr dirty="0"/>
          </a:p>
        </p:txBody>
      </p:sp>
      <p:cxnSp>
        <p:nvCxnSpPr>
          <p:cNvPr id="358" name="Google Shape;358;p42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9" name="Google Shape;359;p42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F778D74-4B5F-4525-B9EC-74943148F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12" name="Google Shape;400;p45">
            <a:extLst>
              <a:ext uri="{FF2B5EF4-FFF2-40B4-BE49-F238E27FC236}">
                <a16:creationId xmlns:a16="http://schemas.microsoft.com/office/drawing/2014/main" id="{E881EAA2-D2C9-4CC4-912E-C2C457DE8A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10075" y="4400550"/>
            <a:ext cx="2242500" cy="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altLang="zh-TW" sz="1600" dirty="0">
                <a:latin typeface="Gilda Display"/>
              </a:rPr>
              <a:t>Structural Period (T)</a:t>
            </a:r>
          </a:p>
        </p:txBody>
      </p:sp>
      <p:sp>
        <p:nvSpPr>
          <p:cNvPr id="13" name="Google Shape;403;p45">
            <a:extLst>
              <a:ext uri="{FF2B5EF4-FFF2-40B4-BE49-F238E27FC236}">
                <a16:creationId xmlns:a16="http://schemas.microsoft.com/office/drawing/2014/main" id="{22B02B6F-D2BA-44FF-A25B-D18D9CA9DEC8}"/>
              </a:ext>
            </a:extLst>
          </p:cNvPr>
          <p:cNvSpPr txBox="1">
            <a:spLocks/>
          </p:cNvSpPr>
          <p:nvPr/>
        </p:nvSpPr>
        <p:spPr>
          <a:xfrm>
            <a:off x="4410078" y="3967259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dk1"/>
                </a:solidFill>
                <a:latin typeface="Gilda Display"/>
                <a:sym typeface="Gideon Roman"/>
              </a:rPr>
              <a:t>1.375 sec</a:t>
            </a:r>
          </a:p>
        </p:txBody>
      </p:sp>
      <p:sp>
        <p:nvSpPr>
          <p:cNvPr id="16" name="Google Shape;400;p45">
            <a:extLst>
              <a:ext uri="{FF2B5EF4-FFF2-40B4-BE49-F238E27FC236}">
                <a16:creationId xmlns:a16="http://schemas.microsoft.com/office/drawing/2014/main" id="{5EEA5715-B7C8-46E4-84D9-ACF672A7A914}"/>
              </a:ext>
            </a:extLst>
          </p:cNvPr>
          <p:cNvSpPr txBox="1">
            <a:spLocks/>
          </p:cNvSpPr>
          <p:nvPr/>
        </p:nvSpPr>
        <p:spPr>
          <a:xfrm>
            <a:off x="6496050" y="4400550"/>
            <a:ext cx="22425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ideon Roman"/>
              <a:buNone/>
              <a:defRPr sz="1400" b="0" i="1" u="none" strike="noStrike" cap="none">
                <a:solidFill>
                  <a:schemeClr val="dk1"/>
                </a:solidFill>
                <a:latin typeface="Gideon Roman"/>
                <a:ea typeface="Gideon Roman"/>
                <a:cs typeface="Gideon Roman"/>
                <a:sym typeface="Gideon Roman"/>
              </a:defRPr>
            </a:lvl9pPr>
          </a:lstStyle>
          <a:p>
            <a:pPr algn="ctr"/>
            <a:r>
              <a:rPr lang="en-US" altLang="zh-TW" sz="1600" dirty="0">
                <a:latin typeface="Gilda Display"/>
              </a:rPr>
              <a:t>Spectral Response</a:t>
            </a:r>
          </a:p>
          <a:p>
            <a:pPr algn="ctr"/>
            <a:r>
              <a:rPr lang="en-US" altLang="zh-TW" sz="1600" dirty="0">
                <a:latin typeface="Gilda Display"/>
              </a:rPr>
              <a:t>Acceleration (</a:t>
            </a:r>
            <a:r>
              <a:rPr lang="en-US" altLang="zh-TW" sz="1600" dirty="0">
                <a:latin typeface="Gilda Display" panose="02020500000000000000" charset="0"/>
                <a:ea typeface="標楷體" panose="03000509000000000000" pitchFamily="65" charset="-120"/>
              </a:rPr>
              <a:t>S</a:t>
            </a:r>
            <a:r>
              <a:rPr lang="en-US" altLang="zh-TW" sz="1600" baseline="-25000" dirty="0">
                <a:latin typeface="Gilda Display" panose="02020500000000000000" charset="0"/>
                <a:ea typeface="標楷體" panose="03000509000000000000" pitchFamily="65" charset="-120"/>
              </a:rPr>
              <a:t>a</a:t>
            </a:r>
            <a:r>
              <a:rPr lang="en-US" altLang="zh-TW" sz="1600" dirty="0">
                <a:latin typeface="Gilda Display"/>
              </a:rPr>
              <a:t>)</a:t>
            </a:r>
          </a:p>
        </p:txBody>
      </p:sp>
      <p:sp>
        <p:nvSpPr>
          <p:cNvPr id="17" name="Google Shape;403;p45">
            <a:extLst>
              <a:ext uri="{FF2B5EF4-FFF2-40B4-BE49-F238E27FC236}">
                <a16:creationId xmlns:a16="http://schemas.microsoft.com/office/drawing/2014/main" id="{3237406A-6934-44D3-979C-B49F00D5E75D}"/>
              </a:ext>
            </a:extLst>
          </p:cNvPr>
          <p:cNvSpPr txBox="1">
            <a:spLocks/>
          </p:cNvSpPr>
          <p:nvPr/>
        </p:nvSpPr>
        <p:spPr>
          <a:xfrm>
            <a:off x="6496053" y="3967259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solidFill>
                  <a:schemeClr val="dk1"/>
                </a:solidFill>
                <a:latin typeface="Gilda Display"/>
                <a:sym typeface="Gideon Roman"/>
              </a:rPr>
              <a:t>0.511g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A754DB0-50FB-40A3-B2C0-7696B5947E6D}"/>
              </a:ext>
            </a:extLst>
          </p:cNvPr>
          <p:cNvGrpSpPr/>
          <p:nvPr/>
        </p:nvGrpSpPr>
        <p:grpSpPr>
          <a:xfrm>
            <a:off x="4762126" y="1237773"/>
            <a:ext cx="4210424" cy="2667953"/>
            <a:chOff x="4704715" y="1618297"/>
            <a:chExt cx="4210424" cy="2667953"/>
          </a:xfrm>
        </p:grpSpPr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38D89C67-E17D-4202-B159-28276E8F5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4715" y="1618297"/>
              <a:ext cx="4210424" cy="2667953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9BE5AB2-D23E-4B7C-9D77-C94DE1B378F2}"/>
                </a:ext>
              </a:extLst>
            </p:cNvPr>
            <p:cNvCxnSpPr/>
            <p:nvPr/>
          </p:nvCxnSpPr>
          <p:spPr>
            <a:xfrm>
              <a:off x="7235328" y="3111254"/>
              <a:ext cx="0" cy="857656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">
                  <a:extLst>
                    <a:ext uri="{FF2B5EF4-FFF2-40B4-BE49-F238E27FC236}">
                      <a16:creationId xmlns:a16="http://schemas.microsoft.com/office/drawing/2014/main" id="{EE4881A3-C372-48E9-906B-F7D45697963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058025" y="2738438"/>
                  <a:ext cx="1390650" cy="3714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algn="just">
                    <a:lnSpc>
                      <a:spcPts val="2000"/>
                    </a:lnSpc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1" i="1" kern="1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𝑻</m:t>
                        </m:r>
                        <m:r>
                          <a:rPr lang="en-US" sz="1400" b="1" i="1" kern="1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sz="1400" b="1" i="1" kern="1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sz="1400" b="1" i="1" kern="1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sz="1400" b="1" i="1" kern="100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rPr>
                          <m:t>𝟑𝟕𝟓𝐬𝐞𝐜</m:t>
                        </m:r>
                      </m:oMath>
                    </m:oMathPara>
                  </a14:m>
                  <a:endParaRPr lang="zh-TW" sz="1200" kern="100">
                    <a:solidFill>
                      <a:schemeClr val="bg2">
                        <a:lumMod val="50000"/>
                      </a:schemeClr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2" name="文字方塊 2">
                  <a:extLst>
                    <a:ext uri="{FF2B5EF4-FFF2-40B4-BE49-F238E27FC236}">
                      <a16:creationId xmlns:a16="http://schemas.microsoft.com/office/drawing/2014/main" id="{EE4881A3-C372-48E9-906B-F7D456979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58025" y="2738438"/>
                  <a:ext cx="1390650" cy="3714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1246258-B9C0-44D2-ABBC-E3447FF79C7C}"/>
                  </a:ext>
                </a:extLst>
              </p:cNvPr>
              <p:cNvSpPr/>
              <p:nvPr/>
            </p:nvSpPr>
            <p:spPr>
              <a:xfrm>
                <a:off x="321121" y="3774053"/>
                <a:ext cx="3677225" cy="460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TW" alt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0.703</m:t>
                          </m:r>
                        </m:num>
                        <m:den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1.375</m:t>
                          </m:r>
                        </m:den>
                      </m:f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=0.511</m:t>
                      </m:r>
                      <m:r>
                        <a:rPr lang="zh-TW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altLang="zh-TW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1246258-B9C0-44D2-ABBC-E3447FF79C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3774053"/>
                <a:ext cx="3677225" cy="460960"/>
              </a:xfrm>
              <a:prstGeom prst="rect">
                <a:avLst/>
              </a:prstGeom>
              <a:blipFill>
                <a:blip r:embed="rId5"/>
                <a:stretch>
                  <a:fillRect t="-90789" b="-153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4A79A8C-E882-4247-94D6-832D47055FEB}"/>
                  </a:ext>
                </a:extLst>
              </p:cNvPr>
              <p:cNvSpPr/>
              <p:nvPr/>
            </p:nvSpPr>
            <p:spPr>
              <a:xfrm>
                <a:off x="321121" y="1485900"/>
                <a:ext cx="376263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Sup>
                        <m:sSubSup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=0.028×</m:t>
                      </m:r>
                      <m:sSup>
                        <m:sSup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</m:sup>
                      </m:sSup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=1.375 </m:t>
                      </m:r>
                      <m:r>
                        <m:rPr>
                          <m:sty m:val="p"/>
                        </m:rP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74A79A8C-E882-4247-94D6-832D47055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1485900"/>
                <a:ext cx="376263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A41B85A-7EBF-4343-BC96-A278271373C5}"/>
                  </a:ext>
                </a:extLst>
              </p:cNvPr>
              <p:cNvSpPr/>
              <p:nvPr/>
            </p:nvSpPr>
            <p:spPr>
              <a:xfrm>
                <a:off x="321121" y="1840767"/>
                <a:ext cx="341247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=1.4×1.375=1.925 </m:t>
                      </m:r>
                      <m:r>
                        <m:rPr>
                          <m:sty m:val="p"/>
                        </m:rP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AA41B85A-7EBF-4343-BC96-A278271373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1840767"/>
                <a:ext cx="341247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DA2B67F-BA96-42CF-8515-B06C749D2073}"/>
                  </a:ext>
                </a:extLst>
              </p:cNvPr>
              <p:cNvSpPr/>
              <p:nvPr/>
            </p:nvSpPr>
            <p:spPr>
              <a:xfrm>
                <a:off x="321121" y="2195634"/>
                <a:ext cx="325467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1.375,1.925</m:t>
                          </m:r>
                        </m:e>
                      </m:d>
                      <m:r>
                        <a:rPr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1.375 </m:t>
                      </m:r>
                      <m:r>
                        <m:rPr>
                          <m:sty m:val="p"/>
                        </m:rP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DA2B67F-BA96-42CF-8515-B06C749D2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2195634"/>
                <a:ext cx="3254674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6DC74D2-2A07-4556-91B8-F9C638EC9728}"/>
                  </a:ext>
                </a:extLst>
              </p:cNvPr>
              <p:cNvSpPr/>
              <p:nvPr/>
            </p:nvSpPr>
            <p:spPr>
              <a:xfrm>
                <a:off x="321121" y="2550501"/>
                <a:ext cx="3790461" cy="4975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zh-TW" alt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𝐷𝑠</m:t>
                              </m:r>
                            </m:sub>
                          </m:sSub>
                        </m:den>
                      </m:f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0.703</m:t>
                          </m:r>
                        </m:num>
                        <m:den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1.315</m:t>
                          </m:r>
                        </m:den>
                      </m:f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=0.535 </m:t>
                      </m:r>
                      <m:r>
                        <m:rPr>
                          <m:sty m:val="p"/>
                        </m:rP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sec</m:t>
                      </m:r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6DC74D2-2A07-4556-91B8-F9C638EC9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2550501"/>
                <a:ext cx="3790461" cy="497508"/>
              </a:xfrm>
              <a:prstGeom prst="rect">
                <a:avLst/>
              </a:prstGeom>
              <a:blipFill>
                <a:blip r:embed="rId9"/>
                <a:stretch>
                  <a:fillRect t="-81707" b="-1353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CB329E0-6A83-4266-B349-768399E3A4DF}"/>
                  </a:ext>
                </a:extLst>
              </p:cNvPr>
              <p:cNvSpPr/>
              <p:nvPr/>
            </p:nvSpPr>
            <p:spPr>
              <a:xfrm>
                <a:off x="321121" y="3064322"/>
                <a:ext cx="303192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TW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TW" alt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zh-TW" alt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zh-TW" alt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sec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1600" dirty="0">
                    <a:solidFill>
                      <a:schemeClr val="tx1"/>
                    </a:solidFill>
                    <a:latin typeface="Gilda Display" panose="02020500000000000000" charset="0"/>
                  </a:rPr>
                  <a:t>(From ATC Hazards)</a:t>
                </a:r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CB329E0-6A83-4266-B349-768399E3A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3064322"/>
                <a:ext cx="3031920" cy="338554"/>
              </a:xfrm>
              <a:prstGeom prst="rect">
                <a:avLst/>
              </a:prstGeom>
              <a:blipFill>
                <a:blip r:embed="rId10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6C990B-EDBD-41B3-8A1E-01322BC68D67}"/>
                  </a:ext>
                </a:extLst>
              </p:cNvPr>
              <p:cNvSpPr/>
              <p:nvPr/>
            </p:nvSpPr>
            <p:spPr>
              <a:xfrm>
                <a:off x="321121" y="3419189"/>
                <a:ext cx="127611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TW" alt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  <a:latin typeface="Gilda Display" panose="02020500000000000000" charset="0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2C6C990B-EDBD-41B3-8A1E-01322BC68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121" y="3419189"/>
                <a:ext cx="1276119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82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4" name="Google Shape;414;p45">
            <a:hlinkClick r:id="" action="ppaction://hlinkshowjump?jump=nextslide"/>
          </p:cNvPr>
          <p:cNvCxnSpPr/>
          <p:nvPr/>
        </p:nvCxnSpPr>
        <p:spPr>
          <a:xfrm>
            <a:off x="8499238" y="4922338"/>
            <a:ext cx="470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5" name="Google Shape;415;p45">
            <a:hlinkClick r:id="" action="ppaction://hlinkshowjump?jump=previousslide"/>
          </p:cNvPr>
          <p:cNvCxnSpPr/>
          <p:nvPr/>
        </p:nvCxnSpPr>
        <p:spPr>
          <a:xfrm rot="10800000">
            <a:off x="174063" y="221163"/>
            <a:ext cx="467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0875AF4-E0AB-491F-82E0-B747093EE8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0EEBDC-AA14-4F13-97D4-BED42A1501E2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34" name="Google Shape;488;p48">
            <a:extLst>
              <a:ext uri="{FF2B5EF4-FFF2-40B4-BE49-F238E27FC236}">
                <a16:creationId xmlns:a16="http://schemas.microsoft.com/office/drawing/2014/main" id="{D5FAF3EF-979D-460C-B488-BDD8980F0C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610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altLang="zh-TW" b="1" dirty="0"/>
              <a:t>Lateral Seismic Force</a:t>
            </a:r>
            <a:endParaRPr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EEAC4C-9A86-4180-8375-0ED4C19AD400}"/>
                  </a:ext>
                </a:extLst>
              </p:cNvPr>
              <p:cNvSpPr/>
              <p:nvPr/>
            </p:nvSpPr>
            <p:spPr>
              <a:xfrm>
                <a:off x="7238140" y="346621"/>
                <a:ext cx="1166473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16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AEEAC4C-9A86-4180-8375-0ED4C19AD4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140" y="346621"/>
                <a:ext cx="1166473" cy="764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37917829-1FDA-4A41-BCD1-E06480EAD9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920684"/>
                  </p:ext>
                </p:extLst>
              </p:nvPr>
            </p:nvGraphicFramePr>
            <p:xfrm>
              <a:off x="756000" y="1110968"/>
              <a:ext cx="7632000" cy="385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825967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1400" b="1" i="0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(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𝐤𝐢𝐩𝐬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1400" b="1" i="0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 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(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𝐟𝐭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𝒉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𝒗𝒙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US" altLang="zh-TW" sz="14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𝑽</m:t>
                                </m:r>
                                <m:r>
                                  <a:rPr lang="en-US" altLang="zh-TW" sz="14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TW" altLang="zh-TW" sz="14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altLang="zh-TW" sz="1400" b="1" i="1" u="none" strike="noStrike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𝒕</m:t>
                                    </m:r>
                                  </m:sub>
                                </m:sSub>
                                <m:r>
                                  <a:rPr lang="en-US" altLang="zh-TW" sz="14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(</m:t>
                                </m:r>
                                <m:r>
                                  <a:rPr lang="en-US" altLang="zh-TW" sz="14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𝐤𝐢𝐩𝐬</m:t>
                                </m:r>
                                <m:r>
                                  <a:rPr lang="en-US" altLang="zh-TW" sz="1400" b="1" i="1" u="none" strike="noStrike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i="1" u="none" strike="noStrike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(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𝐤𝐢𝐩𝐬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sz="1400" b="1" i="1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𝑽</m:t>
                                    </m:r>
                                  </m:e>
                                  <m:sub>
                                    <m:r>
                                      <a:rPr lang="en-US" sz="1400" b="1" i="0" u="none" strike="noStrike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新細明體" panose="02020500000000000000" pitchFamily="18" charset="-120"/>
                                        <a:cs typeface="Times New Roman" panose="02020603050405020304" pitchFamily="18" charset="0"/>
                                        <a:sym typeface="Arial"/>
                                      </a:rPr>
                                      <m:t>𝒙</m:t>
                                    </m:r>
                                  </m:sub>
                                </m:sSub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(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𝐤𝐢𝐩𝐬</m:t>
                                </m:r>
                                <m:r>
                                  <a:rPr lang="en-US" sz="1400" b="1" i="0" u="none" strike="noStrike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  <a:sym typeface="Arial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1665994.019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0.217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532.834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117.000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1431846.159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0.186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307.480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532.834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104.000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1208826.134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0.157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259.588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840.315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91.000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997699.023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0.130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214.250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1099.902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78.000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799397.034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171.666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1314.152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65.000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615089.486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0.080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132.087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1485.818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52.000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446301.870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0.058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95.841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1617.904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39.000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295139.542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0.038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63.379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1713.745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26.000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164775.854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0.021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35.385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1777.124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446999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60835.690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13.064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1812.509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79544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Base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1825.573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Total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15235.200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715.000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7685904.811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1825.573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14019.877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37917829-1FDA-4A41-BCD1-E06480EAD9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5920684"/>
                  </p:ext>
                </p:extLst>
              </p:nvPr>
            </p:nvGraphicFramePr>
            <p:xfrm>
              <a:off x="756000" y="1110968"/>
              <a:ext cx="7632000" cy="3852000"/>
            </p:xfrm>
            <a:graphic>
              <a:graphicData uri="http://schemas.openxmlformats.org/drawingml/2006/table">
                <a:tbl>
                  <a:tblPr firstRow="1" firstCol="1" bandRow="1">
                    <a:tableStyleId>{59A1EC13-452B-4707-AAD6-3572D59FB95D}</a:tableStyleId>
                  </a:tblPr>
                  <a:tblGrid>
                    <a:gridCol w="648000">
                      <a:extLst>
                        <a:ext uri="{9D8B030D-6E8A-4147-A177-3AD203B41FA5}">
                          <a16:colId xmlns:a16="http://schemas.microsoft.com/office/drawing/2014/main" val="1978860930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64995203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27765936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424186449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2811572228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20825967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902019392"/>
                        </a:ext>
                      </a:extLst>
                    </a:gridCol>
                    <a:gridCol w="936000">
                      <a:extLst>
                        <a:ext uri="{9D8B030D-6E8A-4147-A177-3AD203B41FA5}">
                          <a16:colId xmlns:a16="http://schemas.microsoft.com/office/drawing/2014/main" val="117040850"/>
                        </a:ext>
                      </a:extLst>
                    </a:gridCol>
                  </a:tblGrid>
                  <a:tr h="396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1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  <a:sym typeface="Arial"/>
                            </a:rPr>
                            <a:t>Story</a:t>
                          </a:r>
                          <a:endParaRPr lang="zh-TW" sz="1400" b="1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Times New Roman" panose="02020603050405020304" pitchFamily="18" charset="0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8831" r="-645455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69935" r="-549673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18519" r="-344974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0909" r="-323377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00000" r="-163492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617647" r="-101961" b="-8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12987" r="-1299" b="-8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4127707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1665994.019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0.217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altLang="zh-TW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532.834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 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76287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117.000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1431846.159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0.186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307.480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532.834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782143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104.000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1208826.134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0.157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259.588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840.315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6657031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91.000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997699.023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0.130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214.250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1099.902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17410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78.000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799397.034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0.104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171.666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1314.152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7248113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65.000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615089.486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0.080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132.087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1485.818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1854295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52.000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446301.870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0.058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95.841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1617.904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6724668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39.000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295139.542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0.038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63.379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1713.745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306658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26.000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164775.854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0.021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35.385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1777.124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44469996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1523.520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60835.690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0.008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ts val="2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kumimoji="0" lang="en-US" altLang="zh-TW" sz="1400" b="0" i="0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233A"/>
                              </a:solidFill>
                              <a:effectLst/>
                              <a:uLnTx/>
                              <a:uFillTx/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1650.500</a:t>
                          </a:r>
                          <a:endParaRPr kumimoji="0" lang="zh-TW" altLang="en-US" sz="1400" b="0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19233A"/>
                            </a:solidFill>
                            <a:effectLst/>
                            <a:uLnTx/>
                            <a:uFillTx/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13.064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1812.509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15795447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Base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0.000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1825.573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30144574"/>
                      </a:ext>
                    </a:extLst>
                  </a:tr>
                  <a:tr h="28800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Total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15235.200</a:t>
                          </a:r>
                          <a:endParaRPr lang="zh-TW" altLang="en-US" sz="1400" b="0" i="0" u="none" strike="noStrike" cap="none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715.000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7685904.811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1.000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1825.573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2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400" b="0" i="0" u="none" strike="noStrike" cap="none" dirty="0">
                              <a:solidFill>
                                <a:schemeClr val="tx1"/>
                              </a:solidFill>
                              <a:latin typeface="Gideon Roman"/>
                              <a:ea typeface="新細明體" panose="02020500000000000000" pitchFamily="18" charset="-120"/>
                              <a:cs typeface="Arial"/>
                              <a:sym typeface="Arial"/>
                            </a:rPr>
                            <a:t>14019.877</a:t>
                          </a:r>
                          <a:endParaRPr lang="zh-TW" altLang="en-US" sz="1400" b="0" i="0" u="none" strike="noStrike" cap="none" dirty="0">
                            <a:solidFill>
                              <a:schemeClr val="tx1"/>
                            </a:solidFill>
                            <a:latin typeface="Gideon Roman"/>
                            <a:ea typeface="新細明體" panose="02020500000000000000" pitchFamily="18" charset="-120"/>
                            <a:cs typeface="Arial"/>
                            <a:sym typeface="Arial"/>
                          </a:endParaRPr>
                        </a:p>
                      </a:txBody>
                      <a:tcPr marL="54709" marR="54709" marT="0" marB="0"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02975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60A8B5-C8C1-42B7-A183-A46A93EB4BE6}"/>
                  </a:ext>
                </a:extLst>
              </p:cNvPr>
              <p:cNvSpPr/>
              <p:nvPr/>
            </p:nvSpPr>
            <p:spPr>
              <a:xfrm>
                <a:off x="5067089" y="395416"/>
                <a:ext cx="1673663" cy="6669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𝑣𝑥</m:t>
                          </m:r>
                        </m:sub>
                      </m:sSub>
                      <m:r>
                        <a:rPr lang="zh-TW" altLang="en-US" sz="16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TW" altLang="en-US" sz="16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zh-TW" altLang="en-US" sz="16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zh-TW" altLang="en-US" sz="16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E60A8B5-C8C1-42B7-A183-A46A93EB4B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7089" y="395416"/>
                <a:ext cx="1673663" cy="6669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BAD688CB-1312-4093-B9BB-A2E430E5FD2A}"/>
              </a:ext>
            </a:extLst>
          </p:cNvPr>
          <p:cNvSpPr/>
          <p:nvPr/>
        </p:nvSpPr>
        <p:spPr>
          <a:xfrm>
            <a:off x="6510803" y="1113779"/>
            <a:ext cx="928150" cy="38638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49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Argumentative Fallacy by Slidesgo">
  <a:themeElements>
    <a:clrScheme name="Simple Light">
      <a:dk1>
        <a:srgbClr val="19233A"/>
      </a:dk1>
      <a:lt1>
        <a:srgbClr val="F2EEE7"/>
      </a:lt1>
      <a:dk2>
        <a:srgbClr val="DFCCB3"/>
      </a:dk2>
      <a:lt2>
        <a:srgbClr val="E1EAF0"/>
      </a:lt2>
      <a:accent1>
        <a:srgbClr val="AAA8A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3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2202</Words>
  <Application>Microsoft Office PowerPoint</Application>
  <PresentationFormat>如螢幕大小 (16:9)</PresentationFormat>
  <Paragraphs>960</Paragraphs>
  <Slides>45</Slides>
  <Notes>45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7" baseType="lpstr">
      <vt:lpstr>新細明體</vt:lpstr>
      <vt:lpstr>Cambria Math</vt:lpstr>
      <vt:lpstr>Gideon Roman</vt:lpstr>
      <vt:lpstr>Calibri</vt:lpstr>
      <vt:lpstr>Bebas Neue</vt:lpstr>
      <vt:lpstr>Arial</vt:lpstr>
      <vt:lpstr>標楷體</vt:lpstr>
      <vt:lpstr>Anaheim</vt:lpstr>
      <vt:lpstr>Nunito Light</vt:lpstr>
      <vt:lpstr>Gilda Display</vt:lpstr>
      <vt:lpstr>Times New Roman</vt:lpstr>
      <vt:lpstr>Argumentative Fallacy by Slidesgo</vt:lpstr>
      <vt:lpstr>Advanced Behavior and Design of Steel Structure</vt:lpstr>
      <vt:lpstr>TABLE OF CONTENTS</vt:lpstr>
      <vt:lpstr>Model Information</vt:lpstr>
      <vt:lpstr>Model Information</vt:lpstr>
      <vt:lpstr>Model Information</vt:lpstr>
      <vt:lpstr>Base Shear &amp;  Lateral Seismic Force</vt:lpstr>
      <vt:lpstr>Seismic Parameters</vt:lpstr>
      <vt:lpstr>Seismic Parameters</vt:lpstr>
      <vt:lpstr>Lateral Seismic Force</vt:lpstr>
      <vt:lpstr>Lateral Seismic Force</vt:lpstr>
      <vt:lpstr>Load Combinations</vt:lpstr>
      <vt:lpstr>Load Combinations</vt:lpstr>
      <vt:lpstr>Load Combinations</vt:lpstr>
      <vt:lpstr>Section Selection</vt:lpstr>
      <vt:lpstr>Section Selection</vt:lpstr>
      <vt:lpstr>Section Selection</vt:lpstr>
      <vt:lpstr>Width-Thickness Ratio Inspection</vt:lpstr>
      <vt:lpstr>Width-Thickness Ratio Inspection</vt:lpstr>
      <vt:lpstr>Column web inspection of MRF</vt:lpstr>
      <vt:lpstr>Column web inspection of gravity frames</vt:lpstr>
      <vt:lpstr>Section Inspection</vt:lpstr>
      <vt:lpstr>Strong Column/Weak Beam Inspection </vt:lpstr>
      <vt:lpstr>Design Details</vt:lpstr>
      <vt:lpstr>Doubler Plate </vt:lpstr>
      <vt:lpstr>Continuity Plate  </vt:lpstr>
      <vt:lpstr>Connection Size</vt:lpstr>
      <vt:lpstr>Modal Analysis</vt:lpstr>
      <vt:lpstr>Structural Period </vt:lpstr>
      <vt:lpstr>Structural Mode</vt:lpstr>
      <vt:lpstr>Story Drifts</vt:lpstr>
      <vt:lpstr>Story Drifts</vt:lpstr>
      <vt:lpstr>Nonlinear  PUSHOVER Analysis</vt:lpstr>
      <vt:lpstr>PUSHOVER Curve</vt:lpstr>
      <vt:lpstr>Story Drifts</vt:lpstr>
      <vt:lpstr>Story Drifts</vt:lpstr>
      <vt:lpstr>Plastic Hinge Distribution (X-Dir)</vt:lpstr>
      <vt:lpstr>Plastic Hinge Distribution (Y-Dir)</vt:lpstr>
      <vt:lpstr>Nonlinear  Time History Analysis</vt:lpstr>
      <vt:lpstr>The design-based level of appropriate scaled ground motions.</vt:lpstr>
      <vt:lpstr>Maximum Inter-Story Drift</vt:lpstr>
      <vt:lpstr>Maximum Floor Acceleration</vt:lpstr>
      <vt:lpstr>Floor Shear Distribution</vt:lpstr>
      <vt:lpstr>Discussion &amp; Suggestion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ARGUMENTATIVE FALLACY</dc:title>
  <dc:creator>AETL</dc:creator>
  <cp:lastModifiedBy>User</cp:lastModifiedBy>
  <cp:revision>82</cp:revision>
  <dcterms:modified xsi:type="dcterms:W3CDTF">2024-06-04T13:24:10Z</dcterms:modified>
</cp:coreProperties>
</file>